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5" r:id="rId15"/>
    <p:sldId id="269" r:id="rId16"/>
    <p:sldId id="270" r:id="rId17"/>
    <p:sldId id="271" r:id="rId18"/>
    <p:sldId id="28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122" d="100"/>
          <a:sy n="122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E6EAB-596C-4800-9481-1E2C3111EB32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0ED78-3814-4EA6-ACC6-7765B700B0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0ED78-3814-4EA6-ACC6-7765B700B06B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28CFC-9AC5-4E08-A6A4-BFED2C4E7D91}" type="datetimeFigureOut">
              <a:rPr lang="fr-FR" smtClean="0"/>
              <a:pPr/>
              <a:t>19/06/2014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C7707-2B4B-42D2-85AF-F14FD48485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.xml"/><Relationship Id="rId18" Type="http://schemas.openxmlformats.org/officeDocument/2006/relationships/slide" Target="slide18.xml"/><Relationship Id="rId26" Type="http://schemas.openxmlformats.org/officeDocument/2006/relationships/slide" Target="slide23.xml"/><Relationship Id="rId39" Type="http://schemas.openxmlformats.org/officeDocument/2006/relationships/image" Target="../media/image1.png"/><Relationship Id="rId3" Type="http://schemas.openxmlformats.org/officeDocument/2006/relationships/slide" Target="slide2.xml"/><Relationship Id="rId21" Type="http://schemas.openxmlformats.org/officeDocument/2006/relationships/slide" Target="slide21.xml"/><Relationship Id="rId34" Type="http://schemas.openxmlformats.org/officeDocument/2006/relationships/slide" Target="slide37.xml"/><Relationship Id="rId7" Type="http://schemas.openxmlformats.org/officeDocument/2006/relationships/slide" Target="slide39.xml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6.xml"/><Relationship Id="rId38" Type="http://schemas.openxmlformats.org/officeDocument/2006/relationships/slide" Target="slide42.xml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20" Type="http://schemas.openxmlformats.org/officeDocument/2006/relationships/slide" Target="slide20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11" Type="http://schemas.openxmlformats.org/officeDocument/2006/relationships/slide" Target="slide10.xml"/><Relationship Id="rId24" Type="http://schemas.openxmlformats.org/officeDocument/2006/relationships/slide" Target="slide22.xml"/><Relationship Id="rId32" Type="http://schemas.openxmlformats.org/officeDocument/2006/relationships/slide" Target="slide35.xml"/><Relationship Id="rId37" Type="http://schemas.openxmlformats.org/officeDocument/2006/relationships/slide" Target="slide41.xml"/><Relationship Id="rId5" Type="http://schemas.openxmlformats.org/officeDocument/2006/relationships/slide" Target="slide28.xml"/><Relationship Id="rId15" Type="http://schemas.openxmlformats.org/officeDocument/2006/relationships/slide" Target="slide13.xml"/><Relationship Id="rId23" Type="http://schemas.openxmlformats.org/officeDocument/2006/relationships/slide" Target="slide27.xml"/><Relationship Id="rId28" Type="http://schemas.openxmlformats.org/officeDocument/2006/relationships/slide" Target="slide30.xml"/><Relationship Id="rId36" Type="http://schemas.openxmlformats.org/officeDocument/2006/relationships/slide" Target="slide40.xml"/><Relationship Id="rId10" Type="http://schemas.openxmlformats.org/officeDocument/2006/relationships/slide" Target="slide6.xml"/><Relationship Id="rId19" Type="http://schemas.openxmlformats.org/officeDocument/2006/relationships/slide" Target="slide19.xml"/><Relationship Id="rId31" Type="http://schemas.openxmlformats.org/officeDocument/2006/relationships/slide" Target="slide34.xml"/><Relationship Id="rId4" Type="http://schemas.openxmlformats.org/officeDocument/2006/relationships/slide" Target="slide17.xml"/><Relationship Id="rId9" Type="http://schemas.openxmlformats.org/officeDocument/2006/relationships/slide" Target="slide5.xml"/><Relationship Id="rId14" Type="http://schemas.openxmlformats.org/officeDocument/2006/relationships/slide" Target="slide11.xml"/><Relationship Id="rId22" Type="http://schemas.openxmlformats.org/officeDocument/2006/relationships/slide" Target="slide26.xml"/><Relationship Id="rId27" Type="http://schemas.openxmlformats.org/officeDocument/2006/relationships/slide" Target="slide29.xml"/><Relationship Id="rId30" Type="http://schemas.openxmlformats.org/officeDocument/2006/relationships/slide" Target="slide33.xml"/><Relationship Id="rId35" Type="http://schemas.openxmlformats.org/officeDocument/2006/relationships/slide" Target="slide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package" Target="../embeddings/Feuille_Microsoft_Office_Excel8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package" Target="../embeddings/Feuille_Microsoft_Office_Excel9.xls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6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package" Target="../embeddings/Feuille_Microsoft_Office_Excel10.xlsx"/><Relationship Id="rId4" Type="http://schemas.openxmlformats.org/officeDocument/2006/relationships/image" Target="../media/image41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package" Target="../embeddings/Feuille_Microsoft_Office_Excel1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6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7.jpeg"/><Relationship Id="rId9" Type="http://schemas.openxmlformats.org/officeDocument/2006/relationships/package" Target="../embeddings/Feuille_Microsoft_Office_Excel12.xlsx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6.jpe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jpeg"/><Relationship Id="rId11" Type="http://schemas.openxmlformats.org/officeDocument/2006/relationships/package" Target="../embeddings/Feuille_Microsoft_Office_Excel13.xlsx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41.jpe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package" Target="../embeddings/Feuille_Microsoft_Office_Excel1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1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tif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package" Target="../embeddings/Feuille_Microsoft_Office_Excel15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package" Target="../embeddings/Feuille_Microsoft_Office_Excel16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package" Target="../embeddings/Feuille_Microsoft_Office_Excel17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18.xlsx"/><Relationship Id="rId3" Type="http://schemas.openxmlformats.org/officeDocument/2006/relationships/image" Target="../media/image71.jpeg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19.xlsx"/><Relationship Id="rId3" Type="http://schemas.openxmlformats.org/officeDocument/2006/relationships/image" Target="../media/image71.jpeg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package" Target="../embeddings/Feuille_Microsoft_Office_Excel20.xlsx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package" Target="../embeddings/Feuille_Microsoft_Office_Excel21.xlsx"/><Relationship Id="rId5" Type="http://schemas.openxmlformats.org/officeDocument/2006/relationships/image" Target="../media/image99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22.xlsx"/><Relationship Id="rId3" Type="http://schemas.openxmlformats.org/officeDocument/2006/relationships/image" Target="../media/image71.jpeg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23.xlsx"/><Relationship Id="rId3" Type="http://schemas.openxmlformats.org/officeDocument/2006/relationships/image" Target="../media/image71.jpeg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24.xlsx"/><Relationship Id="rId3" Type="http://schemas.openxmlformats.org/officeDocument/2006/relationships/image" Target="../media/image109.jpeg"/><Relationship Id="rId7" Type="http://schemas.openxmlformats.org/officeDocument/2006/relationships/image" Target="../media/image113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tiff"/><Relationship Id="rId5" Type="http://schemas.openxmlformats.org/officeDocument/2006/relationships/image" Target="../media/image111.gif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package" Target="../embeddings/Feuille_Microsoft_Office_Excel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package" Target="../embeddings/Feuille_Microsoft_Office_Excel25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package" Target="../embeddings/Feuille_Microsoft_Office_Excel26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5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package" Target="../embeddings/Feuille_Microsoft_Office_Excel27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image" Target="../media/image122.jpeg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15.jpeg"/><Relationship Id="rId9" Type="http://schemas.openxmlformats.org/officeDocument/2006/relationships/package" Target="../embeddings/Feuille_Microsoft_Office_Excel28.xls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package" Target="../embeddings/Feuille_Microsoft_Office_Excel29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30.xlsx"/><Relationship Id="rId3" Type="http://schemas.openxmlformats.org/officeDocument/2006/relationships/image" Target="../media/image122.jpeg"/><Relationship Id="rId7" Type="http://schemas.openxmlformats.org/officeDocument/2006/relationships/image" Target="../media/image14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Feuille_Microsoft_Office_Excel2.xlsx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package" Target="../embeddings/Feuille_Microsoft_Office_Excel31.xlsx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package" Target="../embeddings/Feuille_Microsoft_Office_Excel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package" Target="../embeddings/Feuille_Microsoft_Office_Excel4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Feuille_Microsoft_Office_Excel5.xlsx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Feuille_Microsoft_Office_Excel6.xlsx"/><Relationship Id="rId3" Type="http://schemas.openxmlformats.org/officeDocument/2006/relationships/image" Target="../media/image17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package" Target="../embeddings/Feuille_Microsoft_Office_Excel7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48867" y="940658"/>
            <a:ext cx="3259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0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>
          <a:xfrm>
            <a:off x="-36512" y="5621"/>
            <a:ext cx="5686252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CHAMBRELAN</a:t>
            </a:r>
            <a:endParaRPr kumimoji="0" lang="fr-FR" sz="6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56779" y="343758"/>
            <a:ext cx="6264275" cy="865188"/>
            <a:chOff x="1021" y="922"/>
            <a:chExt cx="3946" cy="545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021" y="1240"/>
              <a:ext cx="335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4332" y="1240"/>
              <a:ext cx="46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4332" y="1149"/>
              <a:ext cx="635" cy="31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4604" y="922"/>
              <a:ext cx="363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5536" y="1484784"/>
            <a:ext cx="6847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3600" b="1" dirty="0" err="1" smtClean="0">
                <a:solidFill>
                  <a:schemeClr val="bg1"/>
                </a:solidFill>
              </a:rPr>
              <a:t>Markets</a:t>
            </a:r>
            <a:r>
              <a:rPr lang="fr-FR" sz="3600" b="1" dirty="0" smtClean="0">
                <a:solidFill>
                  <a:schemeClr val="bg1"/>
                </a:solidFill>
              </a:rPr>
              <a:t> &amp; </a:t>
            </a:r>
            <a:r>
              <a:rPr lang="fr-FR" sz="3600" b="1" dirty="0" err="1" smtClean="0">
                <a:solidFill>
                  <a:schemeClr val="bg1"/>
                </a:solidFill>
              </a:rPr>
              <a:t>Examples</a:t>
            </a:r>
            <a:r>
              <a:rPr lang="fr-FR" sz="3600" b="1" dirty="0" smtClean="0">
                <a:solidFill>
                  <a:schemeClr val="bg1"/>
                </a:solidFill>
              </a:rPr>
              <a:t> of application</a:t>
            </a:r>
            <a:endParaRPr lang="fr-FR" sz="3600" dirty="0">
              <a:solidFill>
                <a:schemeClr val="bg1"/>
              </a:solidFill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251520" y="2348880"/>
            <a:ext cx="508000" cy="287338"/>
            <a:chOff x="339" y="890"/>
            <a:chExt cx="320" cy="18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107504" y="836713"/>
            <a:ext cx="288925" cy="5688632"/>
            <a:chOff x="249" y="480"/>
            <a:chExt cx="182" cy="3494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" name="Rectangle 24"/>
          <p:cNvSpPr txBox="1">
            <a:spLocks noChangeArrowheads="1"/>
          </p:cNvSpPr>
          <p:nvPr/>
        </p:nvSpPr>
        <p:spPr>
          <a:xfrm>
            <a:off x="899592" y="2276872"/>
            <a:ext cx="8244408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 action="ppaction://hlinksldjump"/>
              </a:rPr>
              <a:t>Transportation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 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 action="ppaction://hlinksldjump"/>
              </a:rPr>
              <a:t>Machines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|  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 action="ppaction://hlinksldjump"/>
              </a:rPr>
              <a:t>Electronic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|   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6" action="ppaction://hlinksldjump"/>
              </a:rPr>
              <a:t>Military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|   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Specials</a:t>
            </a:r>
            <a:endParaRPr kumimoji="0" lang="fr-FR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71600" y="2780928"/>
            <a:ext cx="796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8" action="ppaction://hlinksldjump"/>
              </a:rPr>
              <a:t>Aircrafts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971600" y="3066766"/>
            <a:ext cx="56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9" action="ppaction://hlinksldjump"/>
              </a:rPr>
              <a:t>Ships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971600" y="3352604"/>
            <a:ext cx="613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0" action="ppaction://hlinksldjump"/>
              </a:rPr>
              <a:t>Trains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71600" y="3638442"/>
            <a:ext cx="547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11" action="ppaction://hlinksldjump"/>
              </a:rPr>
              <a:t>SUVs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971600" y="4781794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2" action="ppaction://hlinksldjump"/>
              </a:rPr>
              <a:t>Ambulances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971600" y="5067632"/>
            <a:ext cx="1613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3" action="ppaction://hlinksldjump"/>
              </a:rPr>
              <a:t>Emergency </a:t>
            </a:r>
            <a:r>
              <a:rPr lang="fr-FR" sz="1400" dirty="0" err="1" smtClean="0">
                <a:hlinkClick r:id="rId13" action="ppaction://hlinksldjump"/>
              </a:rPr>
              <a:t>vehicles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971600" y="3924280"/>
            <a:ext cx="148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4" action="ppaction://hlinksldjump"/>
              </a:rPr>
              <a:t>Coaches &amp; busses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971600" y="4495956"/>
            <a:ext cx="1080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15" action="ppaction://hlinksldjump"/>
              </a:rPr>
              <a:t>Special</a:t>
            </a:r>
            <a:r>
              <a:rPr lang="fr-FR" sz="1400" dirty="0" smtClean="0">
                <a:hlinkClick r:id="rId15" action="ppaction://hlinksldjump"/>
              </a:rPr>
              <a:t> vans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971600" y="4210118"/>
            <a:ext cx="96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6" action="ppaction://hlinksldjump"/>
              </a:rPr>
              <a:t>Extensions</a:t>
            </a:r>
            <a:endParaRPr lang="fr-FR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971600" y="5353471"/>
            <a:ext cx="1319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17" action="ppaction://hlinksldjump"/>
              </a:rPr>
              <a:t>Special</a:t>
            </a:r>
            <a:r>
              <a:rPr lang="fr-FR" sz="1400" dirty="0" smtClean="0">
                <a:hlinkClick r:id="rId17" action="ppaction://hlinksldjump"/>
              </a:rPr>
              <a:t> </a:t>
            </a:r>
            <a:r>
              <a:rPr lang="fr-FR" sz="1400" dirty="0" err="1" smtClean="0">
                <a:hlinkClick r:id="rId17" action="ppaction://hlinksldjump"/>
              </a:rPr>
              <a:t>vehicles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2627784" y="2780928"/>
            <a:ext cx="1366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8" action="ppaction://hlinksldjump"/>
              </a:rPr>
              <a:t>Production </a:t>
            </a:r>
            <a:r>
              <a:rPr lang="fr-FR" sz="1400" dirty="0" err="1" smtClean="0">
                <a:hlinkClick r:id="rId18" action="ppaction://hlinksldjump"/>
              </a:rPr>
              <a:t>lines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2627784" y="3066766"/>
            <a:ext cx="1095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19" action="ppaction://hlinksldjump"/>
              </a:rPr>
              <a:t>Clean </a:t>
            </a:r>
            <a:r>
              <a:rPr lang="fr-FR" sz="1400" dirty="0" err="1" smtClean="0">
                <a:hlinkClick r:id="rId19" action="ppaction://hlinksldjump"/>
              </a:rPr>
              <a:t>rooms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2627784" y="3352604"/>
            <a:ext cx="1128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20" action="ppaction://hlinksldjump"/>
              </a:rPr>
              <a:t>Compressors</a:t>
            </a:r>
            <a:endParaRPr lang="fr-FR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2627784" y="3638442"/>
            <a:ext cx="119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21" action="ppaction://hlinksldjump"/>
              </a:rPr>
              <a:t>Food </a:t>
            </a:r>
            <a:r>
              <a:rPr lang="fr-FR" sz="1400" dirty="0" err="1" smtClean="0">
                <a:hlinkClick r:id="rId21" action="ppaction://hlinksldjump"/>
              </a:rPr>
              <a:t>Industry</a:t>
            </a:r>
            <a:endParaRPr lang="fr-FR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2627784" y="4781794"/>
            <a:ext cx="1330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22" action="ppaction://hlinksldjump"/>
              </a:rPr>
              <a:t>Transfer </a:t>
            </a:r>
            <a:r>
              <a:rPr lang="fr-FR" sz="1400" dirty="0" err="1" smtClean="0">
                <a:hlinkClick r:id="rId22" action="ppaction://hlinksldjump"/>
              </a:rPr>
              <a:t>drawer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2627784" y="506763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23" action="ppaction://hlinksldjump"/>
              </a:rPr>
              <a:t>Sorting</a:t>
            </a:r>
            <a:r>
              <a:rPr lang="fr-FR" sz="1400" dirty="0" smtClean="0">
                <a:hlinkClick r:id="rId23" action="ppaction://hlinksldjump"/>
              </a:rPr>
              <a:t> machines</a:t>
            </a:r>
            <a:endParaRPr lang="fr-FR" sz="1400" dirty="0"/>
          </a:p>
        </p:txBody>
      </p:sp>
      <p:sp>
        <p:nvSpPr>
          <p:cNvPr id="49" name="ZoneTexte 48"/>
          <p:cNvSpPr txBox="1"/>
          <p:nvPr/>
        </p:nvSpPr>
        <p:spPr>
          <a:xfrm>
            <a:off x="2627784" y="3924280"/>
            <a:ext cx="969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24" action="ppaction://hlinksldjump"/>
              </a:rPr>
              <a:t>Containers</a:t>
            </a:r>
            <a:endParaRPr lang="fr-FR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2627784" y="449595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25" action="ppaction://hlinksldjump"/>
              </a:rPr>
              <a:t>Furnaces</a:t>
            </a:r>
            <a:endParaRPr lang="fr-FR" sz="1400" dirty="0"/>
          </a:p>
        </p:txBody>
      </p:sp>
      <p:sp>
        <p:nvSpPr>
          <p:cNvPr id="51" name="ZoneTexte 50"/>
          <p:cNvSpPr txBox="1"/>
          <p:nvPr/>
        </p:nvSpPr>
        <p:spPr>
          <a:xfrm>
            <a:off x="2627784" y="4210118"/>
            <a:ext cx="135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26" action="ppaction://hlinksldjump"/>
              </a:rPr>
              <a:t>Guards</a:t>
            </a:r>
            <a:r>
              <a:rPr lang="fr-FR" sz="1400" dirty="0" smtClean="0">
                <a:hlinkClick r:id="rId26" action="ppaction://hlinksldjump"/>
              </a:rPr>
              <a:t> &amp; </a:t>
            </a:r>
            <a:r>
              <a:rPr lang="fr-FR" sz="1400" dirty="0" err="1" smtClean="0">
                <a:hlinkClick r:id="rId26" action="ppaction://hlinksldjump"/>
              </a:rPr>
              <a:t>hoods</a:t>
            </a:r>
            <a:endParaRPr lang="fr-FR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4283968" y="2780928"/>
            <a:ext cx="863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27" action="ppaction://hlinksldjump"/>
              </a:rPr>
              <a:t>19’’ racks</a:t>
            </a:r>
            <a:endParaRPr lang="fr-FR" sz="1400" dirty="0"/>
          </a:p>
        </p:txBody>
      </p:sp>
      <p:sp>
        <p:nvSpPr>
          <p:cNvPr id="54" name="ZoneTexte 53"/>
          <p:cNvSpPr txBox="1"/>
          <p:nvPr/>
        </p:nvSpPr>
        <p:spPr>
          <a:xfrm>
            <a:off x="4283968" y="3066766"/>
            <a:ext cx="886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28" action="ppaction://hlinksldjump"/>
              </a:rPr>
              <a:t>UPS racks</a:t>
            </a:r>
            <a:endParaRPr lang="fr-FR" sz="1400" dirty="0"/>
          </a:p>
        </p:txBody>
      </p:sp>
      <p:sp>
        <p:nvSpPr>
          <p:cNvPr id="55" name="ZoneTexte 54"/>
          <p:cNvSpPr txBox="1"/>
          <p:nvPr/>
        </p:nvSpPr>
        <p:spPr>
          <a:xfrm>
            <a:off x="4283968" y="3352604"/>
            <a:ext cx="1317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29" action="ppaction://hlinksldjump"/>
              </a:rPr>
              <a:t>Electronic</a:t>
            </a:r>
            <a:r>
              <a:rPr lang="fr-FR" sz="1400" dirty="0" smtClean="0">
                <a:hlinkClick r:id="rId29" action="ppaction://hlinksldjump"/>
              </a:rPr>
              <a:t> racks</a:t>
            </a:r>
            <a:endParaRPr lang="fr-FR" sz="1400" dirty="0"/>
          </a:p>
        </p:txBody>
      </p:sp>
      <p:sp>
        <p:nvSpPr>
          <p:cNvPr id="63" name="ZoneTexte 62"/>
          <p:cNvSpPr txBox="1"/>
          <p:nvPr/>
        </p:nvSpPr>
        <p:spPr>
          <a:xfrm>
            <a:off x="6156176" y="2780928"/>
            <a:ext cx="1482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0" action="ppaction://hlinksldjump"/>
              </a:rPr>
              <a:t>Stretcher</a:t>
            </a:r>
            <a:r>
              <a:rPr lang="fr-FR" sz="1400" dirty="0" smtClean="0">
                <a:hlinkClick r:id="rId30" action="ppaction://hlinksldjump"/>
              </a:rPr>
              <a:t> </a:t>
            </a:r>
            <a:r>
              <a:rPr lang="fr-FR" sz="1400" dirty="0" err="1" smtClean="0">
                <a:hlinkClick r:id="rId30" action="ppaction://hlinksldjump"/>
              </a:rPr>
              <a:t>drawers</a:t>
            </a:r>
            <a:endParaRPr lang="fr-FR" sz="1400" dirty="0"/>
          </a:p>
        </p:txBody>
      </p:sp>
      <p:sp>
        <p:nvSpPr>
          <p:cNvPr id="64" name="ZoneTexte 63"/>
          <p:cNvSpPr txBox="1"/>
          <p:nvPr/>
        </p:nvSpPr>
        <p:spPr>
          <a:xfrm>
            <a:off x="6156176" y="3066766"/>
            <a:ext cx="1128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1" action="ppaction://hlinksldjump"/>
              </a:rPr>
              <a:t>Compressors</a:t>
            </a:r>
            <a:endParaRPr lang="fr-FR" sz="1400" dirty="0"/>
          </a:p>
        </p:txBody>
      </p:sp>
      <p:sp>
        <p:nvSpPr>
          <p:cNvPr id="65" name="ZoneTexte 64"/>
          <p:cNvSpPr txBox="1"/>
          <p:nvPr/>
        </p:nvSpPr>
        <p:spPr>
          <a:xfrm>
            <a:off x="6156176" y="3352604"/>
            <a:ext cx="777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32" action="ppaction://hlinksldjump"/>
              </a:rPr>
              <a:t>Displays</a:t>
            </a:r>
            <a:endParaRPr lang="fr-FR" sz="1400" dirty="0"/>
          </a:p>
        </p:txBody>
      </p:sp>
      <p:sp>
        <p:nvSpPr>
          <p:cNvPr id="66" name="ZoneTexte 65"/>
          <p:cNvSpPr txBox="1"/>
          <p:nvPr/>
        </p:nvSpPr>
        <p:spPr>
          <a:xfrm>
            <a:off x="6156176" y="3638442"/>
            <a:ext cx="785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3" action="ppaction://hlinksldjump"/>
              </a:rPr>
              <a:t>Drawers</a:t>
            </a:r>
            <a:endParaRPr lang="fr-FR" sz="1400" dirty="0"/>
          </a:p>
        </p:txBody>
      </p:sp>
      <p:sp>
        <p:nvSpPr>
          <p:cNvPr id="69" name="ZoneTexte 68"/>
          <p:cNvSpPr txBox="1"/>
          <p:nvPr/>
        </p:nvSpPr>
        <p:spPr>
          <a:xfrm>
            <a:off x="6156176" y="3924280"/>
            <a:ext cx="5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4" action="ppaction://hlinksldjump"/>
              </a:rPr>
              <a:t>Seats</a:t>
            </a:r>
            <a:endParaRPr lang="fr-FR" sz="1400" dirty="0"/>
          </a:p>
        </p:txBody>
      </p:sp>
      <p:sp>
        <p:nvSpPr>
          <p:cNvPr id="71" name="ZoneTexte 70"/>
          <p:cNvSpPr txBox="1"/>
          <p:nvPr/>
        </p:nvSpPr>
        <p:spPr>
          <a:xfrm>
            <a:off x="6156176" y="4210118"/>
            <a:ext cx="955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5" action="ppaction://hlinksldjump"/>
              </a:rPr>
              <a:t>Simulators</a:t>
            </a:r>
            <a:endParaRPr lang="fr-FR" sz="1400" dirty="0"/>
          </a:p>
        </p:txBody>
      </p:sp>
      <p:sp>
        <p:nvSpPr>
          <p:cNvPr id="73" name="ZoneTexte 72"/>
          <p:cNvSpPr txBox="1"/>
          <p:nvPr/>
        </p:nvSpPr>
        <p:spPr>
          <a:xfrm>
            <a:off x="7921320" y="2780928"/>
            <a:ext cx="1084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6" action="ppaction://hlinksldjump"/>
              </a:rPr>
              <a:t>Observatory</a:t>
            </a:r>
            <a:endParaRPr lang="fr-FR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7921320" y="3066766"/>
            <a:ext cx="95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7" action="ppaction://hlinksldjump"/>
              </a:rPr>
              <a:t>Fire</a:t>
            </a:r>
            <a:r>
              <a:rPr lang="fr-FR" sz="1400" dirty="0" smtClean="0">
                <a:hlinkClick r:id="rId37" action="ppaction://hlinksldjump"/>
              </a:rPr>
              <a:t> places</a:t>
            </a:r>
            <a:endParaRPr lang="fr-FR" sz="1400" dirty="0"/>
          </a:p>
        </p:txBody>
      </p:sp>
      <p:sp>
        <p:nvSpPr>
          <p:cNvPr id="75" name="ZoneTexte 74"/>
          <p:cNvSpPr txBox="1"/>
          <p:nvPr/>
        </p:nvSpPr>
        <p:spPr>
          <a:xfrm>
            <a:off x="7921320" y="3352604"/>
            <a:ext cx="118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hlinkClick r:id="rId38" action="ppaction://hlinksldjump"/>
              </a:rPr>
              <a:t>Cooker</a:t>
            </a:r>
            <a:r>
              <a:rPr lang="fr-FR" sz="1400" dirty="0" smtClean="0">
                <a:hlinkClick r:id="rId38" action="ppaction://hlinksldjump"/>
              </a:rPr>
              <a:t> </a:t>
            </a:r>
            <a:r>
              <a:rPr lang="fr-FR" sz="1400" dirty="0" err="1" smtClean="0">
                <a:hlinkClick r:id="rId38" action="ppaction://hlinksldjump"/>
              </a:rPr>
              <a:t>hoods</a:t>
            </a:r>
            <a:endParaRPr lang="fr-FR" sz="1400" dirty="0"/>
          </a:p>
        </p:txBody>
      </p:sp>
      <p:sp>
        <p:nvSpPr>
          <p:cNvPr id="45058" name="AutoShape 2" descr="data:image/jpeg;base64,/9j/4AAQSkZJRgABAQAAAQABAAD/2wCEAAkGBhQSEBQQEBQUFBAVFBUUFRQUFBQVFRUUFBUVFBUUFRQYHCYeFxkjGRUUHy8gIycpLCwsFR4xNTAqNSYrLCkBCQoKDgwOGg8PGiocHyQtLCksLykpLCksLSkpKSwtKSksLCotLSwsKSwpLCwsKSksKSktKSwpLCksLCwpKSwpKf/AABEIAOEA4QMBIgACEQEDEQH/xAAcAAEAAQUBAQAAAAAAAAAAAAAAAwEEBQYHAgj/xABJEAABAgMCCgYHBAcHBQAAAAABAAIDERIEBQYTITFBUWFxkfAHIjKBobEUI0JicsHRUpKi4RYzQ1OCk8IVJDRzsrPSRGOj4vH/xAAbAQEAAgMBAQAAAAAAAAAAAAAABAUCAwYBB//EADYRAAIBBAADBAcIAQUAAAAAAAABAgMEERIFITFBUWFxEyIygbHB0QYUIzNCkaHhJGJyovDx/9oADAMBAAIRAxEAPwDuCIi8PAiIgCIiAIk1hcIcMLNYmztEQB0piG3rRHbmDRtMggM0ra23jDgtrjRGQ2a3uDR4rkV8dLNrtJLLDDECH+8MnP4nqt3AHetfgYNR7W+uK6LHiHOZudI7XuzeC1yqxjyJ1GxrVlslhd75L9zpt6dMFhhTDHPjn/tsNP3ny8JrXLV01R35LNYwBoMRzneDQB4pdnRkRldi4fdW76DJtWw2bAKA3tue87w0cAtfpJvpH9yUrK3h+ZUz/tWf5eDTI3SRer+yIUPdDZ/WXFWzsML2dntAG4Qx5MXTIWC9mbmhNPxTd5q5bcsAZoML7jfomavejLSyX6ZP3r6HKW4X3sP+pB3iGf6FcQukS9mZSYUTfDh/00ldNdc0A54ML+W36KCNgxZnZ4LB8ILfJM1e9DSyf6ZL3r6GlWbpntTP8RZGOGksL2cAah4rYLr6Z7FEyRREgH3m1t4smfBTWjAazu7NbDsdMcCsDeXRmT2DDibHCh3EL30k11X7MxdnbT9iph/6l80dKu2+YFobVZ4sOK33HB3EDKFeTXz7b8DotndWzGwXDM4Eynse36rLXT0m2+ySbaQLTBGkmTwNkQD/AFArKNWL5dH4katw+tSW2Nl3rmjtqLW8GcP7JbZNhPpi/uokmv8A4dD+4lbHUtpAKoiIAiIgCIiAIiIAiIgCIiAKG1WpsNhiRHNYxom5ziAANZJzK0v2/oNkgujx3UsGbS5ztDWjS46lxLCHCa0XrE604VkDupCE8ssxd9t3gNAWMpKKyzdRozrT0gss2PCrpaiRXGz3YDLMbQRlOicNp7I945dQWtXPghEtMQvfOM8mb3vJoBOlzj2jzJbTgzgKA0OiilmfF5nO2vPyW7wYYa0NYA1oGQDJLuUdylPwX8lxGnRtei3n/wAV5d5grpwHhQwDG9Y6QyZmDcBn7+C2OHDa0SaA0DMAJDgF4qVa1lFKPQ01atSq8zeSWarNQVpjRrCyyadSeaTVvjRrHFMcNY4hMjCLiapNQY4axxTHDWF7kYRPUhKgxw1jiq1pkakpAIkZEalgb0wOgxZlnqn629k725uElmakrWMkpdUbaU6lJ5g8HI8IcBXwTVKjLMRIc6J6yM7Ttyd+nJ4NdKNosjhBvAOjQcwijLEaN/7Qb8u3QukOkRIyIOg5uHOdajhDgSyI0ugAbYRzH4Scx5yLBOUOnNdxIlGjde2tJd66PzXzOg3ZekO0QxGgPbEhuzOaZjcdRGo5Vdr58u28bTdcYxLOSYc/WQXzkQM4cNB1OGUZF2jBXCyDb4ONgnrDI+Ge3DcdB1jUcx8FIjNTWUVFe3nQlrNGbREWRHCIiAIiIAiIgCx1+37CskB1ojmTG5h7TnHMxo0uKu7Vamw2OiPIaxgLnOOYACZK4PhNhC+9bVVlbY4RlDZrB9o+87wEgsZSUVlm6jRlWmoQ6sivK84962nHRpiEDTCgicgJ5hrJ0nT5b/g5gy2CBEiAGJLIPZZqlt2qPBm4BBaIjx6yWQfYEs2w6+GtbBUovOT2kX71oQ9DR977/wCiWpVqUNSVLPJG1JakqUVaVpk81JaljLxPX3gfMK+qWLvZ3WadnzWcHzNFxH1MkZifXnnzTGc5VaiJ8uefmlZzafHV36Mi3FaXVfPhmTGc87la4z8pT7gmM552oC6xnPzWbhGTRuHktaETnfyFsVS1zJlqs5JalWpQ1JWtWSbqTVKlSiqSpMjUxl/YPstDS4SbFlkdoPuu1jy8FzR7I93Wn0izzY9h67PZLdII9ph/Max16pYm/rlEdkwJRWjqnX7p2eXFYPMXtEkxcakPQ1vZ7H2x/rwNiwSwrhW+AI0LI4ZIkMnrMdq2g6Dp4gZxfPdjt8W7LWLTBBonTFhHICJ9Zh8wdB35e73Pe0O0wGWiCaobxMaxrBGggzB3KVCamsoo7i3lb1HCX/q70XqIiyI4REQBUKqsLhjhELFY4loMqgKYbT7UR2Ro3aTsBQHPulnCoxYguyznICDHI15C2Gdg7R7hoUeB1whoEQjqt7E/adpee9a1gvdjo8QxHkmJFJc5xz0kzc7eT5hdNhMDWhrRJoEgNShzlvLwXxOltqP3ajn9Uv4X9lzWlahqSpMnmpNWlahqStBqTVpWoa0qTI1Jq1jL6dkafi+Svalj77PqwfeHkee5ZwfM0XEPw2Y0xUxqtcbtTGKSUhdY3nnPoTG886cvkrXGJjOeeciAvrPEm9o95vmN3JWyVrVbudOKzft0CfH6yWyVLRVfMs7KOYtk1aVqGtK1qyT9SatMYoa0qTI1Jq0rUNSByZGpgcLLlERhigTMpPA9puveNercsJ0b4TGw2s2OM7+7RnChxzMiHI12wHI07ZFbyXLnWGVxyJp2vh/1NnzoXkZaSz2Mzq0fvNHT9Uea8V2r6HdwvS1Ho0wp9NsTazOPClDiazIdR/e3xBW3KacyEREPAVxnpYvg2m3Q7Cw+rgZXy0vcJng2Q3uK65eNtbBgxIz+xDY553NBPyXALha60Rokd+WJGiGZO01O52LVVnrHJO4fQ9NXjF9Fzfkupu2DNiDIeM0vlLYwZudyzNSgZJoDRmAkNwVa1EXJYOiqNzk5E1SVKGtK17kw1JqkqUNSVpkak1SVqGtK0yNSapWN8n1LthB0a5fNXFatbz/UxPhJ4ZVlF8zVWhmD8jXsamNVpjUxqmnMl1jOeKrjeeecitcamN553oDL3M6cYbAT4ELZK1rGDrpxXHUzzLRzuWw1qLVfrF5Yw/Cz4k1SVKGtK1qyT9SYPSpQ1JWmRqTVpUoa0rTI1Jq1jr7smMhGXab1m92ccPkrutK0fNYMo5hJSXYaRgPe3oV6NByQLT1HaAC49U9z5dzl3dfPmGV30lxbnY6tp2O+h8l2rA++fSrFAtE+s5gD/jb1X/iB4qTQltDmUXE6CpV249Jc17zMoiLcVpo3TBemKu10MdqM9kP+Htv8Ggd60nA+xUgE+ywfedn+ayXTVaa7RY7NoAdEI+JwYDwa5UuJkoZOt3gMgUS4fNI6Lg9PFOpU8l82ZgOVa1BWq1LRks9SatK1DUlSZGpNWlagqVakyNSatK1BUq1Jkak1aitOVjh7rvIqlSVImYyhlYNJMbiq43nirWIZEjUSOB8My843nh8/JWSOPawy7x2zRs25OdYTG887/NWhicy1Hnghic6PDefzQ8NnwYMzEOxo4zP0WfrWu4KnqPOtw8Bv2rOVqDVfrM6axhihEnrStQ1JUteSbqTVqlaiqVKkyNSetK1BUq1Jkak1apWoqlSpMjUxGFFmqaDrBYe8THkVleg+8iYNosrs8KIHt3Pm134mT/iVtezZwXbJHgViujC1Yq+Hw8wjQnjvAbEHgHLbbv1miv4tTzQhPubXufM7YioinHNnEekiNXfdJ/ZwoY/A6J5vWUu3JCaNhPEkrB4YOqvy0T0ADhDYPJZqyO9W34W+Sr679f3HWcKj/i+cn8EXdaVqKpUrWnJY6k1aVqGpK0yNSatK1DWlSZGpNWlahrSpMjUmqStQ1JUmRqaVeWSNEHvu2aZq1xnPcpsITK0xNsjxaPz4rHYxWceiOIrrWrJeL+Jd4znemM58fn4K0xiYxZGo3nBf9RPW9xy9yy9aw+DhlZoe2o/jcsnUq2o/WZ2drDFGHkiWtK1DWlawySdSatK1DWlSZGpNWlShrSpMjUmrStQ1pWmRqerRlY4a2keB+clq9wR8XfNjePae1v36oZ8HLZiVqEN0rwsTtOOh/wC4xbKL/EXvIXEY/wCJLzR9CTRe0Vlk47BwfC5sr8tO0A/ghrLWZ/Ub8LfJWPSHCLL8JP7SHDI/llnmwqeyv6g5zEqtufb9x2PB/Wtcd0n8EXdSrUoa0rWjJa6ktSVKKtK0yNSWpKlFWlaZGpLUq1KGtK0yNSWpKlFWlaZGpqGFxlaJ62NPAU/0+awuNWZw3MokN2thHB3/ALLWsbzwVnSeYI4e/jrcTXiXeNTGq1x3PPcqY5bSGuZ0+58lnhfA3xE/mrupWtm6rGt1NaOAAUtaqJPmfQKUMQS8ES1pUoq0rXmTZqS1JUoq0rTI1JalWpQ1pWmRqTVKlSirStMjUlL1qobO32JunHQx/wCRv0WxxImQ7isLcsKu+LEwaIjHfdLnnwat1DnURXcU9W0l5r4nf5qqjRWJxZyPpns1Fsslo0OYWE/5b6h4RXLHWR+QjUfNbh0z3XjLvEUZ4MVrp+6/1Z8XN4LQrstNTGu+00cRyVCu10Z1HAKmVOn5P5GUrStQVpWoWTptSetKlBUlaZPNSepK1DWlaZPdSapK1DWlaZGpNWlahrStMjU1vDsdWE73nN4gHN3LTxFW44cj+7NOqI3xDh9FoeO0qzt3mBxHGIa3T8Ui7xu3nmaks5m9rdbgOLvofJWGNV7cvWtMJuuIzzE1vlyRW0o7TS8TrFSVqCtVrVLk+kKJNWlagxirWmRqTVpWoK0rTJ7qT1pWoK0rTJ5qT1pWoa0rTJ7qLS/qnuHiq9G1mxt9F+iDDe6e2kQh/rcra1xQBM5gCT3D/wCrZOhC7yW2m1uHbeIbT8M4jv8AWzxUu1WZNnPceqa0o0+95/Y6gi9yRWGDlMllfV2i0WeLZ3ZokNzN1QkD3GR7l8+3I5zK4DxJ8J5BGqRk4cQeIX0cuJdJl0+iXkLSBKDaRM5MgeJCJ/S7vK01obwaJ/DLj7vcRk+j5PyZb1pUoQqqnPoiRLWlSiRD3UlqSpRzVEGpLUlSiRBqS1JUokQamKwwE7HE2UH8YB8CVzXGc885F1q12URGOhunS4SMs8jqWD/Qaz6n/f8AyU2hXjCOJHN8V4XWuaqnTx0xzZoOMWYwS61shaZFzuDHFbN+g1n1P+/+Su7twYgwH4yGHVAEZXTz5Cts7mDi0iDbcEuYVYyljCab5mbDkqUSKtOy1Jq1SpRIg1JakrUSINSWtKlEiDUlqSpRKhQYLC/rVTCI0u6o3ZzztXa8A7l9Fu+BBIk+it/xxOu6e6cu5ciwYur069IcKU4MH1kTVJhBkd7pN4rvslbW8NYHz7i9z6e5eOi5fUIiKQVIWt4f4M+nWJ8ID1rfWQvjaOzP3hNvetkVHID50ua1FzKHZHw+qQc8swnwI7lkVlOlDBk2S1C8II9TFdKKBmbEOfcH594OsLDwYocA5uUHKFVXFLSWV0Z3vB777xS0l7Ufh2MkREUYvAiIgCIiAIiIAixGFUUtskRzSWuFMiDIjrt0hc8/taN+9iffd9VJpW7qLOSlv+LRs6ipuOeWep1pFyX+1o372J9931WSwdvGK61QWuiPILwCC5xB7iVslaNJvJEpfaCNSaho+bx1OkIgRQjpQiIgCIiAIiIArO87Zi4ZdpORu/X3Z+5XTnZ55BnJ2KbAjB43lba3g+hwCC6YyOPsw97iJnYNy30Ke8vAqOK3qtqLx7T5L6m/dE+DHotjx0QSj2iTzPO2H7DeHW/i2LeVRoyKqtz58+YREQ8CIiAtbzuxlogvgRhVDe0tcN+kaiDIg6wFwO9bpiXbanWWNMwXdaFEzBzScjt+gjQV9DLB4W4KwrfZzBi5HDLDiDtQ36xrGgjSO6WM4KawyRbXE7eoqkOqOQAorCNCi2KMbHaxSW9h/slp7JB0s1asx2Xyp6lN03hn0OzvIXVPaHXtXcVREWsnBERAEREBhsMP8FF/g/3Grmi6lhDYnRrM+FDALnUymQBkc05zsBWl/oRafss/mM+qsbWcYw5vtOP45bVqtwnCLa17F4swM1k8Gf8AGQfjCu/0ItP2Wffb9Ve3LgnaIVohxHtaGtcCZPacm6a3zqwcXzKq2sbiNWDcH1XZ4m8hECKnPooREQBERAFQlVJWOj2h8WILLZWl8d5p6ujYDo2nQtlOm5vCIl1dU7am5zf9+BXERLXHbYrKJvces7QAMri4/ZGnuC7tg1g9DsVmZZ4WZuVziMr3ntPO/wAgAsXgHgQy74MjJ9pf+tieIY3U0eJyraArenBQWEfPLu6ndVXUl7vBFURFmRAiIgCIiAIiIDBYWYIwbfBxUYSeJmHEEqobjq1g6Rp8VxW87vj3dF9HtbSYZ/VxWzLXAaWnzbnC+h1ZXtc0K0wjBtDA+G7ODoOgg52naFhOCmsMk21zUt5703h/96nDmRQQCCCDpC9q+wl6OLTYS6NYy6PZs5bKcRg95o7Q95uXWFgrFe7ImTsv+ydewqtq28odOaO2seL0bhKMvVl3P5F+iTRRi6CIiAIiIAiIgCIiAIiTQBeXOyTmABnJzcVa2y82Q+0Zn7Iynv1d6yGDuBFrvIh752ex/aIyuE/Yacrt5kAt9OhKfgioveK0bZYztLuXzMXAx1riiy2Jpe89p2YAaXF3st2ldhwIwEhXfDnkiWlw9ZFI76Gamz7zp2ZTB7BmBYoWKs7KRkqccr3nW92ndmGhZUBWkKcYLCOIururdT2qP6IqiIsyIEREAREQBERAEREAREQFJLUsKejWy2yb6cTHP7WGAJnW9mZ2/Idq25EBwi98B7wsUyG+kwB7UObiBtZ2m90wsPAv2GTJ84btM8y+j1hr5wPslqn6RAY5x9sCl/32yK0ToQmWttxa5t+SeV3M41Dihwm0hw2Feprbry6EIRNVltESEfsvAeN1QkZb5rA2nowvOF+rfCjDY8A8IgHmo0rN9jLyl9ooP8yDXlzLCpJrxGuC9IeR9je74W1eLHEK2fDtg7VijT/y4n/FanbVCdHjlo+1r3F4k1ZMbbD2bFG/lxP+KuYNy3m/IyxRB8TC3xeQEVtUEuOWi7X+xJNeXvllJAG0yV/Zuje9YvbxUEe9EbPhDDvNZu7+g8Eh1rtT362w2hv43zPgtkbN9rIVX7Q01+XFvz5GjWm/IbcgNZ1NzcVf3TgzeFulioZgwD+0iTYJbCRU7+ELrty4B2KyyMGAyse2/wBY/wC86cu6S2BSYW8I+JSXPF7mvyzqvA0bBjons1mIiRv7zHGWp49W0+7D073T7lvAaqopBU5yEREPAiIgCIiAIiIAiIgCIiAIiIAiIgCIiALyERZdh6jypURGeIoV4VEWLPV1Kr0ERF1MmVREQwCIiAIiIAiIgCIiAIiID//Z"/>
          <p:cNvSpPr>
            <a:spLocks noChangeAspect="1" noChangeArrowheads="1"/>
          </p:cNvSpPr>
          <p:nvPr/>
        </p:nvSpPr>
        <p:spPr bwMode="auto">
          <a:xfrm>
            <a:off x="0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7" name="Image 76" descr="Attention.png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5877272"/>
            <a:ext cx="360039" cy="360039"/>
          </a:xfrm>
          <a:prstGeom prst="rect">
            <a:avLst/>
          </a:prstGeom>
        </p:spPr>
      </p:pic>
      <p:sp>
        <p:nvSpPr>
          <p:cNvPr id="78" name="ZoneTexte 77"/>
          <p:cNvSpPr txBox="1"/>
          <p:nvPr/>
        </p:nvSpPr>
        <p:spPr>
          <a:xfrm>
            <a:off x="1043608" y="5877272"/>
            <a:ext cx="676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For </a:t>
            </a:r>
            <a:r>
              <a:rPr lang="fr-FR" sz="1400" dirty="0" err="1" smtClean="0"/>
              <a:t>internal</a:t>
            </a:r>
            <a:r>
              <a:rPr lang="fr-FR" sz="1400" dirty="0" smtClean="0"/>
              <a:t> training </a:t>
            </a:r>
            <a:r>
              <a:rPr lang="fr-FR" sz="1400" dirty="0" err="1" smtClean="0"/>
              <a:t>purpose</a:t>
            </a:r>
            <a:r>
              <a:rPr lang="fr-FR" sz="1400" dirty="0" smtClean="0"/>
              <a:t> </a:t>
            </a:r>
            <a:r>
              <a:rPr lang="fr-FR" sz="1400" dirty="0" err="1" smtClean="0"/>
              <a:t>only</a:t>
            </a:r>
            <a:r>
              <a:rPr lang="fr-FR" sz="1400" dirty="0" smtClean="0"/>
              <a:t>; do not </a:t>
            </a:r>
            <a:r>
              <a:rPr lang="fr-FR" sz="1400" dirty="0" err="1" smtClean="0"/>
              <a:t>disclose</a:t>
            </a:r>
            <a:r>
              <a:rPr lang="fr-FR" sz="1400" dirty="0" smtClean="0"/>
              <a:t> !</a:t>
            </a:r>
            <a:br>
              <a:rPr lang="fr-FR" sz="1400" dirty="0" smtClean="0"/>
            </a:br>
            <a:r>
              <a:rPr lang="fr-FR" sz="1400" dirty="0" smtClean="0"/>
              <a:t>All </a:t>
            </a:r>
            <a:r>
              <a:rPr lang="fr-FR" sz="1400" dirty="0" err="1" smtClean="0"/>
              <a:t>given</a:t>
            </a:r>
            <a:r>
              <a:rPr lang="fr-FR" sz="1400" dirty="0" smtClean="0"/>
              <a:t> information are </a:t>
            </a:r>
            <a:r>
              <a:rPr lang="fr-FR" sz="1400" dirty="0" err="1" smtClean="0"/>
              <a:t>given</a:t>
            </a:r>
            <a:r>
              <a:rPr lang="fr-FR" sz="1400" dirty="0" smtClean="0"/>
              <a:t> for </a:t>
            </a:r>
            <a:r>
              <a:rPr lang="fr-FR" sz="1400" dirty="0" err="1" smtClean="0"/>
              <a:t>your</a:t>
            </a:r>
            <a:r>
              <a:rPr lang="fr-FR" sz="1400" dirty="0" smtClean="0"/>
              <a:t> guidance and are </a:t>
            </a:r>
            <a:r>
              <a:rPr lang="fr-FR" sz="1400" dirty="0" err="1" smtClean="0"/>
              <a:t>subject</a:t>
            </a:r>
            <a:r>
              <a:rPr lang="fr-FR" sz="1400" dirty="0" smtClean="0"/>
              <a:t> to change </a:t>
            </a:r>
            <a:r>
              <a:rPr lang="fr-FR" sz="1400" dirty="0" err="1" smtClean="0"/>
              <a:t>without</a:t>
            </a:r>
            <a:r>
              <a:rPr lang="fr-FR" sz="1400" dirty="0" smtClean="0"/>
              <a:t> notice.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85879">
            <a:off x="2606178" y="5016913"/>
            <a:ext cx="3933998" cy="282363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SUV furbishing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2" name="Image 31" descr="4x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250861"/>
            <a:ext cx="3989558" cy="2466171"/>
          </a:xfrm>
          <a:prstGeom prst="rect">
            <a:avLst/>
          </a:prstGeom>
        </p:spPr>
      </p:pic>
      <p:pic>
        <p:nvPicPr>
          <p:cNvPr id="34" name="Image 33" descr="pickup_tmp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6104" y="1268760"/>
            <a:ext cx="4645630" cy="302433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779912" y="4725144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3851920" y="4725144"/>
          <a:ext cx="4772025" cy="1343025"/>
        </p:xfrm>
        <a:graphic>
          <a:graphicData uri="http://schemas.openxmlformats.org/presentationml/2006/ole">
            <p:oleObj spid="_x0000_s8194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Coach door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2" name="Image 31" descr="IMG00393-20130702-14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268760"/>
            <a:ext cx="3456384" cy="2592288"/>
          </a:xfrm>
          <a:prstGeom prst="rect">
            <a:avLst/>
          </a:prstGeom>
        </p:spPr>
      </p:pic>
      <p:pic>
        <p:nvPicPr>
          <p:cNvPr id="34" name="Image 33" descr="IMG00394-20130702-14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1268760"/>
            <a:ext cx="4428874" cy="4437112"/>
          </a:xfrm>
          <a:prstGeom prst="rect">
            <a:avLst/>
          </a:prstGeom>
        </p:spPr>
      </p:pic>
      <p:pic>
        <p:nvPicPr>
          <p:cNvPr id="36" name="Image 35" descr="Porte coulissan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3933056"/>
            <a:ext cx="2915816" cy="2186862"/>
          </a:xfrm>
          <a:prstGeom prst="rect">
            <a:avLst/>
          </a:prstGeom>
          <a:ln>
            <a:noFill/>
          </a:ln>
        </p:spPr>
      </p:pic>
      <p:cxnSp>
        <p:nvCxnSpPr>
          <p:cNvPr id="40" name="Connecteur droit 39"/>
          <p:cNvCxnSpPr/>
          <p:nvPr/>
        </p:nvCxnSpPr>
        <p:spPr>
          <a:xfrm>
            <a:off x="755576" y="4221088"/>
            <a:ext cx="2664296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755576" y="4437112"/>
            <a:ext cx="2736304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64545">
            <a:off x="1105074" y="4479382"/>
            <a:ext cx="22002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3779912" y="4725144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3851920" y="4725144"/>
          <a:ext cx="4772025" cy="1343025"/>
        </p:xfrm>
        <a:graphic>
          <a:graphicData uri="http://schemas.openxmlformats.org/presentationml/2006/ole">
            <p:oleObj spid="_x0000_s9218" name="Feuille de calcul" r:id="rId9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Extension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0" name="Image 29" descr="Camionette radio T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052736"/>
            <a:ext cx="3619500" cy="2286000"/>
          </a:xfrm>
          <a:prstGeom prst="rect">
            <a:avLst/>
          </a:prstGeom>
        </p:spPr>
      </p:pic>
      <p:pic>
        <p:nvPicPr>
          <p:cNvPr id="31" name="Image 30" descr="Camionette radio TV 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48880"/>
            <a:ext cx="4219631" cy="2868275"/>
          </a:xfrm>
          <a:prstGeom prst="rect">
            <a:avLst/>
          </a:prstGeom>
        </p:spPr>
      </p:pic>
      <p:pic>
        <p:nvPicPr>
          <p:cNvPr id="35" name="Image 34" descr="DSCN29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2348880"/>
            <a:ext cx="1656184" cy="2420888"/>
          </a:xfrm>
          <a:prstGeom prst="rect">
            <a:avLst/>
          </a:prstGeom>
        </p:spPr>
      </p:pic>
      <p:pic>
        <p:nvPicPr>
          <p:cNvPr id="36" name="Image 35" descr="horseboxes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3429000"/>
            <a:ext cx="2555776" cy="1904926"/>
          </a:xfrm>
          <a:prstGeom prst="rect">
            <a:avLst/>
          </a:prstGeom>
        </p:spPr>
      </p:pic>
      <p:pic>
        <p:nvPicPr>
          <p:cNvPr id="37" name="Image 36" descr="Van 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5" y="4653136"/>
            <a:ext cx="2352675" cy="158591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779912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3851920" y="4797152"/>
          <a:ext cx="4772025" cy="1343025"/>
        </p:xfrm>
        <a:graphic>
          <a:graphicData uri="http://schemas.openxmlformats.org/presentationml/2006/ole">
            <p:oleObj spid="_x0000_s10242" name="Feuille de calcul" r:id="rId10" imgW="4771898" imgH="1342957" progId="Excel.Sheet.12">
              <p:embed/>
            </p:oleObj>
          </a:graphicData>
        </a:graphic>
      </p:graphicFrame>
      <p:pic>
        <p:nvPicPr>
          <p:cNvPr id="33" name="Image 32" descr="DSCN2952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984" y="1268760"/>
            <a:ext cx="3125736" cy="2353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Street vendors – workshop vans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4" name="Image 33" descr="DSC03735 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268760"/>
            <a:ext cx="4784080" cy="3588060"/>
          </a:xfrm>
          <a:prstGeom prst="rect">
            <a:avLst/>
          </a:prstGeom>
        </p:spPr>
      </p:pic>
      <p:pic>
        <p:nvPicPr>
          <p:cNvPr id="38" name="Image 37" descr="edsv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024" y="2204864"/>
            <a:ext cx="3876675" cy="24003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51920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/>
        </p:nvGraphicFramePr>
        <p:xfrm>
          <a:off x="3923928" y="4797152"/>
          <a:ext cx="4772025" cy="1343025"/>
        </p:xfrm>
        <a:graphic>
          <a:graphicData uri="http://schemas.openxmlformats.org/presentationml/2006/ole">
            <p:oleObj spid="_x0000_s11266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7692">
            <a:off x="2606178" y="5150430"/>
            <a:ext cx="3933998" cy="282363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Ambulances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0" name="Image 29" descr="6_HD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268760"/>
            <a:ext cx="4042403" cy="3031802"/>
          </a:xfrm>
          <a:prstGeom prst="rect">
            <a:avLst/>
          </a:prstGeom>
        </p:spPr>
      </p:pic>
      <p:pic>
        <p:nvPicPr>
          <p:cNvPr id="31" name="Image 30" descr="P1011066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1268760"/>
            <a:ext cx="3032764" cy="2324955"/>
          </a:xfrm>
          <a:prstGeom prst="rect">
            <a:avLst/>
          </a:prstGeom>
        </p:spPr>
      </p:pic>
      <p:pic>
        <p:nvPicPr>
          <p:cNvPr id="33" name="Image 32" descr="P101109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4051740"/>
            <a:ext cx="1800200" cy="2158188"/>
          </a:xfrm>
          <a:prstGeom prst="rect">
            <a:avLst/>
          </a:prstGeom>
        </p:spPr>
      </p:pic>
      <p:pic>
        <p:nvPicPr>
          <p:cNvPr id="35" name="Image 34" descr="P10110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4149080"/>
            <a:ext cx="2651787" cy="208823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851920" y="4869160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3923928" y="4869160"/>
          <a:ext cx="4772025" cy="1343025"/>
        </p:xfrm>
        <a:graphic>
          <a:graphicData uri="http://schemas.openxmlformats.org/presentationml/2006/ole">
            <p:oleObj spid="_x0000_s12290" name="Feuille de calcul" r:id="rId9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Emergency 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7" name="Image 26" descr="A8633072-022_-_camion_cuisine_logistique_alimentair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268760"/>
            <a:ext cx="2743520" cy="1673547"/>
          </a:xfrm>
          <a:prstGeom prst="rect">
            <a:avLst/>
          </a:prstGeom>
        </p:spPr>
      </p:pic>
      <p:pic>
        <p:nvPicPr>
          <p:cNvPr id="28" name="Image 27" descr="Container (5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429" y="980728"/>
            <a:ext cx="3121027" cy="2492896"/>
          </a:xfrm>
          <a:prstGeom prst="rect">
            <a:avLst/>
          </a:prstGeom>
        </p:spPr>
      </p:pic>
      <p:pic>
        <p:nvPicPr>
          <p:cNvPr id="30" name="Image 29" descr="Container (3)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1750" y="3140968"/>
            <a:ext cx="3520770" cy="2170516"/>
          </a:xfrm>
          <a:prstGeom prst="rect">
            <a:avLst/>
          </a:prstGeom>
        </p:spPr>
      </p:pic>
      <p:pic>
        <p:nvPicPr>
          <p:cNvPr id="31" name="Image 30" descr="Groupe 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9668" y="1268760"/>
            <a:ext cx="2964460" cy="2124100"/>
          </a:xfrm>
          <a:prstGeom prst="rect">
            <a:avLst/>
          </a:prstGeom>
        </p:spPr>
      </p:pic>
      <p:pic>
        <p:nvPicPr>
          <p:cNvPr id="32" name="Image 31" descr="untitled2.bmp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2852936"/>
            <a:ext cx="3456384" cy="2651881"/>
          </a:xfrm>
          <a:prstGeom prst="rect">
            <a:avLst/>
          </a:prstGeom>
        </p:spPr>
      </p:pic>
      <p:pic>
        <p:nvPicPr>
          <p:cNvPr id="33" name="Image 32" descr="Véhicule urgence CZ 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4509120"/>
            <a:ext cx="2567756" cy="1807382"/>
          </a:xfrm>
          <a:prstGeom prst="rect">
            <a:avLst/>
          </a:prstGeom>
        </p:spPr>
      </p:pic>
      <p:sp>
        <p:nvSpPr>
          <p:cNvPr id="34" name="Flèche courbée vers le haut 33"/>
          <p:cNvSpPr/>
          <p:nvPr/>
        </p:nvSpPr>
        <p:spPr>
          <a:xfrm rot="5711113">
            <a:off x="5810031" y="2994844"/>
            <a:ext cx="1080120" cy="247802"/>
          </a:xfrm>
          <a:prstGeom prst="curvedUpArrow">
            <a:avLst>
              <a:gd name="adj1" fmla="val 50000"/>
              <a:gd name="adj2" fmla="val 123198"/>
              <a:gd name="adj3" fmla="val 259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23928" y="4869160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/>
        </p:nvGraphicFramePr>
        <p:xfrm>
          <a:off x="3995936" y="4869160"/>
          <a:ext cx="4772025" cy="1343025"/>
        </p:xfrm>
        <a:graphic>
          <a:graphicData uri="http://schemas.openxmlformats.org/presentationml/2006/ole">
            <p:oleObj spid="_x0000_s13314" name="Feuille de calcul" r:id="rId11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380" y="1268760"/>
            <a:ext cx="7827068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Vehicles &gt; special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5" name="Image 34" descr="0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268760"/>
            <a:ext cx="3651870" cy="4869160"/>
          </a:xfrm>
          <a:prstGeom prst="rect">
            <a:avLst/>
          </a:prstGeom>
        </p:spPr>
      </p:pic>
      <p:pic>
        <p:nvPicPr>
          <p:cNvPr id="36" name="Image 35" descr="vehicule_autoroute F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48051" y="1196752"/>
            <a:ext cx="3756397" cy="256772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851920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3923928" y="4797152"/>
          <a:ext cx="4772025" cy="1343025"/>
        </p:xfrm>
        <a:graphic>
          <a:graphicData uri="http://schemas.openxmlformats.org/presentationml/2006/ole">
            <p:oleObj spid="_x0000_s14338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Production line</a:t>
            </a:r>
            <a:endParaRPr lang="fr-FR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Production line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0" name="Image 29" descr="SJM pour Schneider 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268760"/>
            <a:ext cx="2952328" cy="2214246"/>
          </a:xfrm>
          <a:prstGeom prst="rect">
            <a:avLst/>
          </a:prstGeom>
        </p:spPr>
      </p:pic>
      <p:pic>
        <p:nvPicPr>
          <p:cNvPr id="31" name="Image 30" descr="SJM pour Schneider 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268760"/>
            <a:ext cx="3060243" cy="26257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Image 31" descr="teknek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44208" y="1268760"/>
            <a:ext cx="2451573" cy="3645024"/>
          </a:xfrm>
          <a:prstGeom prst="rect">
            <a:avLst/>
          </a:prstGeom>
        </p:spPr>
      </p:pic>
      <p:pic>
        <p:nvPicPr>
          <p:cNvPr id="33" name="Image 32" descr="PA030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4067690"/>
            <a:ext cx="2736304" cy="2052228"/>
          </a:xfrm>
          <a:prstGeom prst="rect">
            <a:avLst/>
          </a:prstGeom>
        </p:spPr>
      </p:pic>
      <p:pic>
        <p:nvPicPr>
          <p:cNvPr id="37" name="Image 36" descr="ATI - Scie va et vient pour fab Mérin de bois pour tonneau 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3933056"/>
            <a:ext cx="2903984" cy="21779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Clean Rooms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4" name="Image 33" descr="DSC00184.JPG"/>
          <p:cNvPicPr>
            <a:picLocks noChangeAspect="1"/>
          </p:cNvPicPr>
          <p:nvPr/>
        </p:nvPicPr>
        <p:blipFill>
          <a:blip r:embed="rId5" cstate="print">
            <a:lum bright="-5000" contrast="10000"/>
          </a:blip>
          <a:stretch>
            <a:fillRect/>
          </a:stretch>
        </p:blipFill>
        <p:spPr>
          <a:xfrm>
            <a:off x="755576" y="1268760"/>
            <a:ext cx="3707904" cy="2780928"/>
          </a:xfrm>
          <a:prstGeom prst="rect">
            <a:avLst/>
          </a:prstGeom>
        </p:spPr>
      </p:pic>
      <p:pic>
        <p:nvPicPr>
          <p:cNvPr id="35" name="Image 34" descr="DSC00186.JPG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tretch>
            <a:fillRect/>
          </a:stretch>
        </p:blipFill>
        <p:spPr>
          <a:xfrm>
            <a:off x="4499992" y="1412776"/>
            <a:ext cx="4355976" cy="3266982"/>
          </a:xfrm>
          <a:prstGeom prst="rect">
            <a:avLst/>
          </a:prstGeom>
          <a:noFill/>
        </p:spPr>
      </p:pic>
      <p:sp>
        <p:nvSpPr>
          <p:cNvPr id="36" name="Ellipse 35"/>
          <p:cNvSpPr/>
          <p:nvPr/>
        </p:nvSpPr>
        <p:spPr>
          <a:xfrm>
            <a:off x="7812360" y="3284984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e bas 40"/>
          <p:cNvSpPr/>
          <p:nvPr/>
        </p:nvSpPr>
        <p:spPr>
          <a:xfrm>
            <a:off x="6012160" y="3140968"/>
            <a:ext cx="576064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4644008" y="2924944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15362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661510"/>
            <a:ext cx="8136904" cy="4431786"/>
          </a:xfrm>
          <a:prstGeom prst="rect">
            <a:avLst/>
          </a:prstGeom>
        </p:spPr>
      </p:pic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Aerospace</a:t>
            </a:r>
            <a:endParaRPr lang="fr-FR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Compressors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8" name="Image 27" descr="IMGP505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7" y="1268760"/>
            <a:ext cx="4280016" cy="3096344"/>
          </a:xfrm>
          <a:prstGeom prst="rect">
            <a:avLst/>
          </a:prstGeom>
        </p:spPr>
      </p:pic>
      <p:pic>
        <p:nvPicPr>
          <p:cNvPr id="31" name="Image 30" descr="Sans titr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5E51D"/>
              </a:clrFrom>
              <a:clrTo>
                <a:srgbClr val="B5E5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6794" y="1844824"/>
            <a:ext cx="4439702" cy="280831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995936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4067944" y="4797152"/>
          <a:ext cx="4772025" cy="1343025"/>
        </p:xfrm>
        <a:graphic>
          <a:graphicData uri="http://schemas.openxmlformats.org/presentationml/2006/ole">
            <p:oleObj spid="_x0000_s16386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Food industry machines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7" name="Image 26" descr="Findus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340768"/>
            <a:ext cx="4764021" cy="3573016"/>
          </a:xfrm>
          <a:prstGeom prst="rect">
            <a:avLst/>
          </a:prstGeom>
        </p:spPr>
      </p:pic>
      <p:pic>
        <p:nvPicPr>
          <p:cNvPr id="30" name="Image 29" descr="Findus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556792"/>
            <a:ext cx="4427984" cy="271562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851920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3923928" y="4797152"/>
          <a:ext cx="4772025" cy="1343025"/>
        </p:xfrm>
        <a:graphic>
          <a:graphicData uri="http://schemas.openxmlformats.org/presentationml/2006/ole">
            <p:oleObj spid="_x0000_s17410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20236">
            <a:off x="2606178" y="5232011"/>
            <a:ext cx="3933998" cy="2564958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Production lines feeding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8" name="Image 27" descr="ca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196752"/>
            <a:ext cx="2266950" cy="2047875"/>
          </a:xfrm>
          <a:prstGeom prst="rect">
            <a:avLst/>
          </a:prstGeom>
        </p:spPr>
      </p:pic>
      <p:pic>
        <p:nvPicPr>
          <p:cNvPr id="31" name="Image 30" descr="ca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0850" y="2996952"/>
            <a:ext cx="2343150" cy="1419225"/>
          </a:xfrm>
          <a:prstGeom prst="rect">
            <a:avLst/>
          </a:prstGeom>
        </p:spPr>
      </p:pic>
      <p:pic>
        <p:nvPicPr>
          <p:cNvPr id="33" name="Image 32" descr="Containe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5576" y="2060848"/>
            <a:ext cx="5800725" cy="436245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18434" name="Feuille de calcul" r:id="rId8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06178" y="5135337"/>
            <a:ext cx="3933998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Machines guards and covers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0" name="Image 29" descr="Carter machine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7" y="1268760"/>
            <a:ext cx="3384376" cy="2565952"/>
          </a:xfrm>
          <a:prstGeom prst="rect">
            <a:avLst/>
          </a:prstGeom>
        </p:spPr>
      </p:pic>
      <p:pic>
        <p:nvPicPr>
          <p:cNvPr id="34" name="Image 33" descr="Carter mach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268760"/>
            <a:ext cx="4113194" cy="3429000"/>
          </a:xfrm>
          <a:prstGeom prst="rect">
            <a:avLst/>
          </a:prstGeom>
        </p:spPr>
      </p:pic>
      <p:pic>
        <p:nvPicPr>
          <p:cNvPr id="35" name="Image 34" descr="funi st-luc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4149080"/>
            <a:ext cx="2627784" cy="197083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19458" name="Feuille de calcul" r:id="rId8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51684" y="5135337"/>
            <a:ext cx="3842986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Furnaces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3" name="Image 32" descr="Etuv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412776"/>
            <a:ext cx="6343650" cy="3733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0482" name="Feuille de calcul" r:id="rId6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51684" y="5135337"/>
            <a:ext cx="3842986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Safes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7" name="Image 26" descr="Coffre fo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412776"/>
            <a:ext cx="7380312" cy="376639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1506" name="Feuille de calcul" r:id="rId6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51684" y="5135337"/>
            <a:ext cx="3842986" cy="2758307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Transfer drawer (DD slides)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8" name="Image 27" descr="DSCF10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268760"/>
            <a:ext cx="3203848" cy="24028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268760"/>
            <a:ext cx="4927947" cy="3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 descr="DSCF1099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3042338"/>
            <a:ext cx="4067944" cy="305095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4140200" y="4797425"/>
          <a:ext cx="4791075" cy="1343025"/>
        </p:xfrm>
        <a:graphic>
          <a:graphicData uri="http://schemas.openxmlformats.org/presentationml/2006/ole">
            <p:oleObj spid="_x0000_s22530" name="Feuille de calcul" r:id="rId8" imgW="479107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51684" y="5219734"/>
            <a:ext cx="3842986" cy="2589512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Plants &amp; Machines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Postal sorting machine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1" name="Image 30" descr="Nantes 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340768"/>
            <a:ext cx="3267456" cy="2170176"/>
          </a:xfrm>
          <a:prstGeom prst="rect">
            <a:avLst/>
          </a:prstGeom>
        </p:spPr>
      </p:pic>
      <p:pic>
        <p:nvPicPr>
          <p:cNvPr id="32" name="Image 31" descr="Nantes 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340768"/>
            <a:ext cx="3267456" cy="2170176"/>
          </a:xfrm>
          <a:prstGeom prst="rect">
            <a:avLst/>
          </a:prstGeom>
        </p:spPr>
      </p:pic>
      <p:pic>
        <p:nvPicPr>
          <p:cNvPr id="33" name="Image 32" descr="Nantes 0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3717032"/>
            <a:ext cx="3267456" cy="21701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3554" name="Feuille de calcul" r:id="rId8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 &amp; Electronic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5101">
            <a:off x="2651684" y="5219734"/>
            <a:ext cx="3842986" cy="2589512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 &amp; Electronic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19” racks 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5" name="Image 34" descr="ALCATE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3568" y="1268760"/>
            <a:ext cx="3343638" cy="4536504"/>
          </a:xfrm>
          <a:prstGeom prst="rect">
            <a:avLst/>
          </a:prstGeom>
        </p:spPr>
      </p:pic>
      <p:pic>
        <p:nvPicPr>
          <p:cNvPr id="37" name="Image 36" descr="ALCATEL-RT3D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8144" y="1340768"/>
            <a:ext cx="3010397" cy="1769376"/>
          </a:xfrm>
          <a:prstGeom prst="rect">
            <a:avLst/>
          </a:prstGeom>
        </p:spPr>
      </p:pic>
      <p:pic>
        <p:nvPicPr>
          <p:cNvPr id="36" name="Image 35" descr="ALCATEL-RA554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211960" y="2492896"/>
            <a:ext cx="3384376" cy="2780928"/>
          </a:xfrm>
          <a:prstGeom prst="rect">
            <a:avLst/>
          </a:prstGeom>
        </p:spPr>
      </p:pic>
      <p:cxnSp>
        <p:nvCxnSpPr>
          <p:cNvPr id="41" name="Connecteur droit 40"/>
          <p:cNvCxnSpPr/>
          <p:nvPr/>
        </p:nvCxnSpPr>
        <p:spPr>
          <a:xfrm>
            <a:off x="1619672" y="4941168"/>
            <a:ext cx="1152128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1619672" y="5157192"/>
            <a:ext cx="1152128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V="1">
            <a:off x="1547664" y="1484784"/>
            <a:ext cx="1224136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V="1">
            <a:off x="1562778" y="1302983"/>
            <a:ext cx="1224136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4578" name="Feuille de calcul" r:id="rId8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661510"/>
            <a:ext cx="8136904" cy="4431786"/>
          </a:xfrm>
          <a:prstGeom prst="rect">
            <a:avLst/>
          </a:prstGeom>
        </p:spPr>
      </p:pic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6939">
            <a:off x="2276244" y="4995130"/>
            <a:ext cx="4387552" cy="2928691"/>
          </a:xfrm>
          <a:prstGeom prst="rect">
            <a:avLst/>
          </a:prstGeom>
        </p:spPr>
      </p:pic>
      <p:pic>
        <p:nvPicPr>
          <p:cNvPr id="30" name="Image 29" descr="Cockpit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2011811"/>
            <a:ext cx="3218190" cy="4081485"/>
          </a:xfrm>
          <a:prstGeom prst="rect">
            <a:avLst/>
          </a:prstGeom>
        </p:spPr>
      </p:pic>
      <p:pic>
        <p:nvPicPr>
          <p:cNvPr id="31" name="Image 30" descr="Cockpit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620688"/>
            <a:ext cx="3628621" cy="3429000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Aerospace : Cockpit sliding with D444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79912" y="4581128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51920" y="4581128"/>
          <a:ext cx="4772025" cy="1343025"/>
        </p:xfrm>
        <a:graphic>
          <a:graphicData uri="http://schemas.openxmlformats.org/presentationml/2006/ole">
            <p:oleObj spid="_x0000_s1026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 &amp; Electronic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UPS Racks 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3" name="Image 32" descr="image_0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244757"/>
            <a:ext cx="3636404" cy="4848539"/>
          </a:xfrm>
          <a:prstGeom prst="rect">
            <a:avLst/>
          </a:prstGeom>
        </p:spPr>
      </p:pic>
      <p:pic>
        <p:nvPicPr>
          <p:cNvPr id="38" name="Image 37" descr="image_000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628800"/>
            <a:ext cx="4256021" cy="3192016"/>
          </a:xfrm>
          <a:prstGeom prst="rect">
            <a:avLst/>
          </a:prstGeom>
        </p:spPr>
      </p:pic>
      <p:cxnSp>
        <p:nvCxnSpPr>
          <p:cNvPr id="40" name="Connecteur droit 39"/>
          <p:cNvCxnSpPr/>
          <p:nvPr/>
        </p:nvCxnSpPr>
        <p:spPr>
          <a:xfrm>
            <a:off x="4860032" y="2708920"/>
            <a:ext cx="2736304" cy="7920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932040" y="3140968"/>
            <a:ext cx="2664296" cy="7920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H="1" flipV="1">
            <a:off x="4860032" y="2708920"/>
            <a:ext cx="72008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7596336" y="3501008"/>
            <a:ext cx="0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5602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72164">
            <a:off x="2651684" y="5281657"/>
            <a:ext cx="3842986" cy="2465665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 &amp; Electronic 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Electronic Racks 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2" name="Image 31" descr="Rack 19 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268760"/>
            <a:ext cx="3438525" cy="4248150"/>
          </a:xfrm>
          <a:prstGeom prst="rect">
            <a:avLst/>
          </a:prstGeom>
        </p:spPr>
      </p:pic>
      <p:pic>
        <p:nvPicPr>
          <p:cNvPr id="36" name="Image 35" descr="Rack 19 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1271" y="3284984"/>
            <a:ext cx="3457954" cy="3207271"/>
          </a:xfrm>
          <a:prstGeom prst="rect">
            <a:avLst/>
          </a:prstGeom>
        </p:spPr>
      </p:pic>
      <p:pic>
        <p:nvPicPr>
          <p:cNvPr id="35" name="Image 34" descr="Rack 19 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9" y="1268760"/>
            <a:ext cx="3384376" cy="2622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endParaRPr lang="fr-FR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err="1" smtClean="0">
                <a:solidFill>
                  <a:schemeClr val="bg1"/>
                </a:solidFill>
              </a:rPr>
              <a:t>Stretcher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drawer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6" name="Image 25" descr="IMG_1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268760"/>
            <a:ext cx="4277997" cy="4041199"/>
          </a:xfrm>
          <a:prstGeom prst="rect">
            <a:avLst/>
          </a:prstGeom>
        </p:spPr>
      </p:pic>
      <p:pic>
        <p:nvPicPr>
          <p:cNvPr id="27" name="Image 26" descr="IMG_15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268760"/>
            <a:ext cx="4475263" cy="3331285"/>
          </a:xfrm>
          <a:prstGeom prst="rect">
            <a:avLst/>
          </a:prstGeom>
        </p:spPr>
      </p:pic>
      <p:pic>
        <p:nvPicPr>
          <p:cNvPr id="28" name="Image 27" descr="D444 P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6626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Mobile </a:t>
            </a:r>
            <a:r>
              <a:rPr lang="fr-FR" sz="2000" b="1" dirty="0" err="1" smtClean="0">
                <a:solidFill>
                  <a:schemeClr val="bg1"/>
                </a:solidFill>
              </a:rPr>
              <a:t>compressor</a:t>
            </a:r>
            <a:r>
              <a:rPr lang="fr-FR" sz="2000" b="1" dirty="0" smtClean="0">
                <a:solidFill>
                  <a:schemeClr val="bg1"/>
                </a:solidFill>
              </a:rPr>
              <a:t> unit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pic>
        <p:nvPicPr>
          <p:cNvPr id="31" name="Image 30" descr="ZHENDRE 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283968" y="1772816"/>
            <a:ext cx="4572000" cy="3429000"/>
          </a:xfrm>
          <a:prstGeom prst="rect">
            <a:avLst/>
          </a:prstGeom>
        </p:spPr>
      </p:pic>
      <p:pic>
        <p:nvPicPr>
          <p:cNvPr id="30" name="Image 29" descr="ZHENDRE 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268760"/>
            <a:ext cx="4884035" cy="366302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9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7650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err="1" smtClean="0">
                <a:solidFill>
                  <a:schemeClr val="bg1"/>
                </a:solidFill>
              </a:rPr>
              <a:t>Screen</a:t>
            </a:r>
            <a:r>
              <a:rPr lang="fr-FR" sz="2000" b="1" dirty="0" smtClean="0">
                <a:solidFill>
                  <a:schemeClr val="bg1"/>
                </a:solidFill>
              </a:rPr>
              <a:t> &amp; radar display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pic>
        <p:nvPicPr>
          <p:cNvPr id="27" name="Image 26" descr="DCN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5576" y="1268760"/>
            <a:ext cx="4689327" cy="3714169"/>
          </a:xfrm>
          <a:prstGeom prst="rect">
            <a:avLst/>
          </a:prstGeom>
        </p:spPr>
      </p:pic>
      <p:pic>
        <p:nvPicPr>
          <p:cNvPr id="29" name="Image 28" descr="DCN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268760"/>
            <a:ext cx="3227851" cy="2420888"/>
          </a:xfrm>
          <a:prstGeom prst="rect">
            <a:avLst/>
          </a:prstGeom>
        </p:spPr>
      </p:pic>
      <p:cxnSp>
        <p:nvCxnSpPr>
          <p:cNvPr id="35" name="Connecteur droit 34"/>
          <p:cNvCxnSpPr/>
          <p:nvPr/>
        </p:nvCxnSpPr>
        <p:spPr>
          <a:xfrm flipV="1">
            <a:off x="2699792" y="2636912"/>
            <a:ext cx="2376264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2699792" y="2996952"/>
            <a:ext cx="2448272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1691680" y="3140968"/>
            <a:ext cx="792088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1691680" y="3501008"/>
            <a:ext cx="864096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 descr="DCN1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39552" y="3789040"/>
            <a:ext cx="2973515" cy="2273050"/>
          </a:xfrm>
          <a:prstGeom prst="rect">
            <a:avLst/>
          </a:prstGeom>
        </p:spPr>
      </p:pic>
      <p:sp>
        <p:nvSpPr>
          <p:cNvPr id="46" name="Ellipse 45"/>
          <p:cNvSpPr/>
          <p:nvPr/>
        </p:nvSpPr>
        <p:spPr>
          <a:xfrm>
            <a:off x="3419872" y="2564904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1259632" y="4077072"/>
            <a:ext cx="1944216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/>
          <p:cNvCxnSpPr>
            <a:stCxn id="47" idx="1"/>
            <a:endCxn id="46" idx="1"/>
          </p:cNvCxnSpPr>
          <p:nvPr/>
        </p:nvCxnSpPr>
        <p:spPr>
          <a:xfrm flipV="1">
            <a:off x="1544356" y="2670357"/>
            <a:ext cx="1980969" cy="16914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3131840" y="3140969"/>
            <a:ext cx="936104" cy="23042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 descr="BARCO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4105" y="3340199"/>
            <a:ext cx="2238375" cy="210502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0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8674" name="Feuille de calcul" r:id="rId9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Tanks : </a:t>
            </a:r>
            <a:r>
              <a:rPr lang="fr-FR" sz="2000" b="1" dirty="0" err="1" smtClean="0">
                <a:solidFill>
                  <a:schemeClr val="bg1"/>
                </a:solidFill>
              </a:rPr>
              <a:t>drawers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pic>
        <p:nvPicPr>
          <p:cNvPr id="38" name="Image 37" descr="200504201544_000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268759"/>
            <a:ext cx="3816424" cy="2994057"/>
          </a:xfrm>
          <a:prstGeom prst="rect">
            <a:avLst/>
          </a:prstGeom>
        </p:spPr>
      </p:pic>
      <p:pic>
        <p:nvPicPr>
          <p:cNvPr id="40" name="Image 39" descr="200504201447_000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268759"/>
            <a:ext cx="3240360" cy="43411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29698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Tanks : </a:t>
            </a:r>
            <a:r>
              <a:rPr lang="fr-FR" sz="2000" b="1" dirty="0" err="1" smtClean="0">
                <a:solidFill>
                  <a:schemeClr val="bg1"/>
                </a:solidFill>
              </a:rPr>
              <a:t>seats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pic>
        <p:nvPicPr>
          <p:cNvPr id="29" name="Image 28" descr="IMG_15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5" y="1268760"/>
            <a:ext cx="3603511" cy="4824536"/>
          </a:xfrm>
          <a:prstGeom prst="rect">
            <a:avLst/>
          </a:prstGeom>
        </p:spPr>
      </p:pic>
      <p:pic>
        <p:nvPicPr>
          <p:cNvPr id="31" name="Image 30" descr="VBCI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9240" y="2132856"/>
            <a:ext cx="4132424" cy="2768724"/>
          </a:xfrm>
          <a:prstGeom prst="rect">
            <a:avLst/>
          </a:prstGeom>
        </p:spPr>
      </p:pic>
      <p:cxnSp>
        <p:nvCxnSpPr>
          <p:cNvPr id="33" name="Connecteur droit avec flèche 32"/>
          <p:cNvCxnSpPr/>
          <p:nvPr/>
        </p:nvCxnSpPr>
        <p:spPr>
          <a:xfrm flipV="1">
            <a:off x="2915816" y="2060848"/>
            <a:ext cx="2592288" cy="144016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IMG_156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B5E51D"/>
              </a:clrFrom>
              <a:clrTo>
                <a:srgbClr val="B5E5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984" y="1268760"/>
            <a:ext cx="4438271" cy="238983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067944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4139952" y="4797152"/>
          <a:ext cx="4772025" cy="1343025"/>
        </p:xfrm>
        <a:graphic>
          <a:graphicData uri="http://schemas.openxmlformats.org/presentationml/2006/ole">
            <p:oleObj spid="_x0000_s31746" name="Feuille de calcul" r:id="rId8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864" y="1268760"/>
            <a:ext cx="8098328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Military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Simulator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D444 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571">
            <a:off x="2697887" y="5219734"/>
            <a:ext cx="3750580" cy="2589512"/>
          </a:xfrm>
          <a:prstGeom prst="rect">
            <a:avLst/>
          </a:prstGeom>
        </p:spPr>
      </p:pic>
      <p:pic>
        <p:nvPicPr>
          <p:cNvPr id="32" name="Image 31" descr="1C2-Bourget2009-conso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5576" y="1268760"/>
            <a:ext cx="4796239" cy="4824536"/>
          </a:xfrm>
          <a:prstGeom prst="rect">
            <a:avLst/>
          </a:prstGeom>
        </p:spPr>
      </p:pic>
      <p:pic>
        <p:nvPicPr>
          <p:cNvPr id="34" name="Image 33" descr="1C2-structure-glissiere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268760"/>
            <a:ext cx="2263645" cy="2420888"/>
          </a:xfrm>
          <a:prstGeom prst="rect">
            <a:avLst/>
          </a:prstGeom>
        </p:spPr>
      </p:pic>
      <p:pic>
        <p:nvPicPr>
          <p:cNvPr id="35" name="Image 34" descr="1C2-structure-glissieres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0521" y="3429000"/>
            <a:ext cx="4139951" cy="26404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Military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Specials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endParaRPr lang="fr-FR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68760"/>
            <a:ext cx="8136903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6939">
            <a:off x="2322092" y="4995130"/>
            <a:ext cx="4295855" cy="292869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Aerospace : Flight </a:t>
            </a:r>
            <a:r>
              <a:rPr lang="en-GB" sz="2000" b="1" dirty="0" err="1" smtClean="0">
                <a:solidFill>
                  <a:schemeClr val="bg1"/>
                </a:solidFill>
              </a:rPr>
              <a:t>radome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3" name="Image 32" descr="Nose opened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268760"/>
            <a:ext cx="5205398" cy="345638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51920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3923928" y="4797152"/>
          <a:ext cx="4772025" cy="1343025"/>
        </p:xfrm>
        <a:graphic>
          <a:graphicData uri="http://schemas.openxmlformats.org/presentationml/2006/ole">
            <p:oleObj spid="_x0000_s2050" name="Feuille de calcul" r:id="rId6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Military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Specials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err="1" smtClean="0">
                <a:solidFill>
                  <a:schemeClr val="bg1"/>
                </a:solidFill>
              </a:rPr>
              <a:t>Observatory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6" name="Image 25" descr="Avant Kopule ST708BB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268760"/>
            <a:ext cx="5532907" cy="3913254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2094303" y="5289097"/>
            <a:ext cx="6459003" cy="2172351"/>
            <a:chOff x="2094303" y="4870614"/>
            <a:chExt cx="6459003" cy="2172351"/>
          </a:xfrm>
        </p:grpSpPr>
        <p:pic>
          <p:nvPicPr>
            <p:cNvPr id="28" name="Image 27" descr="RA7R NITROTEC P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13617">
              <a:off x="5393061" y="4896078"/>
              <a:ext cx="3160245" cy="2146887"/>
            </a:xfrm>
            <a:prstGeom prst="rect">
              <a:avLst/>
            </a:prstGeom>
          </p:spPr>
        </p:pic>
        <p:pic>
          <p:nvPicPr>
            <p:cNvPr id="29" name="Image 28" descr="RA7R NITROTEC P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786383" flipH="1">
              <a:off x="2094303" y="4870614"/>
              <a:ext cx="3160245" cy="2146887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4067944" y="4653136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4139952" y="4653136"/>
          <a:ext cx="4772025" cy="1343025"/>
        </p:xfrm>
        <a:graphic>
          <a:graphicData uri="http://schemas.openxmlformats.org/presentationml/2006/ole">
            <p:oleObj spid="_x0000_s30722" name="Feuille de calcul" r:id="rId6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Military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Specials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err="1" smtClean="0">
                <a:solidFill>
                  <a:schemeClr val="bg1"/>
                </a:solidFill>
              </a:rPr>
              <a:t>Fire</a:t>
            </a:r>
            <a:r>
              <a:rPr lang="fr-FR" sz="2000" b="1" dirty="0" smtClean="0">
                <a:solidFill>
                  <a:schemeClr val="bg1"/>
                </a:solidFill>
              </a:rPr>
              <a:t> Place </a:t>
            </a:r>
            <a:r>
              <a:rPr lang="fr-FR" sz="2000" b="1" dirty="0" err="1" smtClean="0">
                <a:solidFill>
                  <a:schemeClr val="bg1"/>
                </a:solidFill>
              </a:rPr>
              <a:t>cover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0" name="Image 29" descr="Damier ferm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4062372" cy="3096344"/>
          </a:xfrm>
          <a:prstGeom prst="rect">
            <a:avLst/>
          </a:prstGeom>
        </p:spPr>
      </p:pic>
      <p:pic>
        <p:nvPicPr>
          <p:cNvPr id="31" name="Image 30" descr="Damier ou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780928"/>
            <a:ext cx="4039252" cy="3096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268760"/>
            <a:ext cx="8136904" cy="4824536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 | Plants &amp; Machines | Electric &amp; Electronic | Military |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Specials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fr-FR" sz="2000" b="1" dirty="0" err="1" smtClean="0">
                <a:solidFill>
                  <a:schemeClr val="bg1"/>
                </a:solidFill>
              </a:rPr>
              <a:t>Kitchen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cooker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hoods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6" name="Image 25" descr="hotte-de-cuisine-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2560340"/>
            <a:ext cx="4297660" cy="4297660"/>
          </a:xfrm>
          <a:prstGeom prst="rect">
            <a:avLst/>
          </a:prstGeom>
        </p:spPr>
      </p:pic>
      <p:pic>
        <p:nvPicPr>
          <p:cNvPr id="28" name="Image 27" descr="D46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3333">
            <a:off x="2794153" y="5165973"/>
            <a:ext cx="3740558" cy="2515525"/>
          </a:xfrm>
          <a:prstGeom prst="rect">
            <a:avLst/>
          </a:prstGeom>
        </p:spPr>
      </p:pic>
      <p:pic>
        <p:nvPicPr>
          <p:cNvPr id="29" name="Image 28" descr="cooker hood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1052736"/>
            <a:ext cx="7092280" cy="2907940"/>
          </a:xfrm>
          <a:prstGeom prst="rect">
            <a:avLst/>
          </a:prstGeom>
        </p:spPr>
      </p:pic>
      <p:pic>
        <p:nvPicPr>
          <p:cNvPr id="32" name="Image 31" descr="cooker hood 0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3140968"/>
            <a:ext cx="3581617" cy="28529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6939">
            <a:off x="2343790" y="4995130"/>
            <a:ext cx="4252459" cy="292869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Boats : Access door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27" name="Image 26" descr="Rhéa Marine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356992"/>
            <a:ext cx="3611893" cy="2708920"/>
          </a:xfrm>
          <a:prstGeom prst="rect">
            <a:avLst/>
          </a:prstGeom>
        </p:spPr>
      </p:pic>
      <p:pic>
        <p:nvPicPr>
          <p:cNvPr id="30" name="Image 29" descr="Rhéa Marine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2052" y="1268760"/>
            <a:ext cx="3552395" cy="266429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51920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3923928" y="4797152"/>
          <a:ext cx="4772025" cy="1343025"/>
        </p:xfrm>
        <a:graphic>
          <a:graphicData uri="http://schemas.openxmlformats.org/presentationml/2006/ole">
            <p:oleObj spid="_x0000_s3074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094861">
            <a:off x="2343790" y="5336228"/>
            <a:ext cx="4252459" cy="2823632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Trains &gt; Batteries drawers 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3" name="Image 32" descr="E1700 - DESIRO RUSSIE 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0" y="1268760"/>
            <a:ext cx="2988346" cy="2534707"/>
          </a:xfrm>
          <a:prstGeom prst="rect">
            <a:avLst/>
          </a:prstGeom>
        </p:spPr>
      </p:pic>
      <p:pic>
        <p:nvPicPr>
          <p:cNvPr id="34" name="Image 33" descr="E1700 - DESIRO RUSSIE 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3212976"/>
            <a:ext cx="2434019" cy="1639574"/>
          </a:xfrm>
          <a:prstGeom prst="rect">
            <a:avLst/>
          </a:prstGeom>
        </p:spPr>
      </p:pic>
      <p:pic>
        <p:nvPicPr>
          <p:cNvPr id="35" name="Image 34" descr="ADT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3" y="2636912"/>
            <a:ext cx="3393207" cy="3471212"/>
          </a:xfrm>
          <a:prstGeom prst="rect">
            <a:avLst/>
          </a:prstGeom>
        </p:spPr>
      </p:pic>
      <p:pic>
        <p:nvPicPr>
          <p:cNvPr id="31" name="Image 30" descr="Battery boxes front view 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268760"/>
            <a:ext cx="3299127" cy="186635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851920" y="4725144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3923928" y="4725144"/>
          <a:ext cx="4772025" cy="1343025"/>
        </p:xfrm>
        <a:graphic>
          <a:graphicData uri="http://schemas.openxmlformats.org/presentationml/2006/ole">
            <p:oleObj spid="_x0000_s4098" name="Feuille de calcul" r:id="rId9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55338">
            <a:off x="2343791" y="4959289"/>
            <a:ext cx="4252457" cy="2823632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Trains &gt; Doors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0" name="Image 29" descr="Alstom TER 2NNG 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20000"/>
          </a:blip>
          <a:stretch>
            <a:fillRect/>
          </a:stretch>
        </p:blipFill>
        <p:spPr>
          <a:xfrm>
            <a:off x="467544" y="1268759"/>
            <a:ext cx="3600400" cy="480053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79912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3851920" y="4797152"/>
          <a:ext cx="4772025" cy="1343025"/>
        </p:xfrm>
        <a:graphic>
          <a:graphicData uri="http://schemas.openxmlformats.org/presentationml/2006/ole">
            <p:oleObj spid="_x0000_s5122" name="Feuille de calcul" r:id="rId6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81492">
            <a:off x="2343791" y="4854759"/>
            <a:ext cx="4252457" cy="282363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Trains &gt; Maintenance access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2" name="Image 31" descr="Alstom MI09 - 3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32" y="1268760"/>
            <a:ext cx="3597864" cy="4797152"/>
          </a:xfrm>
          <a:prstGeom prst="rect">
            <a:avLst/>
          </a:prstGeom>
        </p:spPr>
      </p:pic>
      <p:pic>
        <p:nvPicPr>
          <p:cNvPr id="33" name="Image 32" descr="Alstom MI09 - 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1196752"/>
            <a:ext cx="2448271" cy="2273361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5796136" y="2132856"/>
            <a:ext cx="136815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 descr="Alstom MI09 - 4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880" y="1268760"/>
            <a:ext cx="2268252" cy="302433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779912" y="4797152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3851920" y="4797152"/>
          <a:ext cx="4772025" cy="1343025"/>
        </p:xfrm>
        <a:graphic>
          <a:graphicData uri="http://schemas.openxmlformats.org/presentationml/2006/ole">
            <p:oleObj spid="_x0000_s6146" name="Feuille de calcul" r:id="rId8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r>
              <a:rPr lang="fr-FR" dirty="0"/>
              <a:t>Chambrelan </a:t>
            </a:r>
            <a:fld id="{F31603E5-C403-4F9A-AA97-CE35409FCC3D}" type="datetime1">
              <a:rPr lang="fr-FR" smtClean="0"/>
              <a:pPr/>
              <a:t>19/06/2014</a:t>
            </a:fld>
            <a:endParaRPr lang="fr-FR" dirty="0" smtClean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5408" y="6381328"/>
            <a:ext cx="539080" cy="340147"/>
          </a:xfrm>
        </p:spPr>
        <p:txBody>
          <a:bodyPr/>
          <a:lstStyle/>
          <a:p>
            <a:fld id="{55A3725B-43E0-4EE9-9519-41EE6A53B288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11863" y="-26988"/>
            <a:ext cx="2735262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i="1">
                <a:latin typeface="Arial Black" pitchFamily="34" charset="0"/>
              </a:rPr>
              <a:t> </a:t>
            </a:r>
            <a:r>
              <a:rPr lang="nl-NL" sz="2400" b="1" i="1">
                <a:solidFill>
                  <a:schemeClr val="bg1"/>
                </a:solidFill>
                <a:latin typeface="Arial Black" pitchFamily="34" charset="0"/>
              </a:rPr>
              <a:t>CHAMBRELAN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179388" y="433388"/>
            <a:ext cx="8396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8531225" y="430213"/>
            <a:ext cx="36513" cy="179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8531225" y="357188"/>
            <a:ext cx="503238" cy="252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 flipV="1">
            <a:off x="8748713" y="177800"/>
            <a:ext cx="287337" cy="179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93148" y="476672"/>
            <a:ext cx="1511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900" b="1" i="1" dirty="0">
                <a:solidFill>
                  <a:schemeClr val="bg1"/>
                </a:solidFill>
              </a:rPr>
              <a:t>WWW.CHAMBRELAN.COM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07504" y="44624"/>
            <a:ext cx="214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b="1" dirty="0" err="1" smtClean="0">
                <a:solidFill>
                  <a:schemeClr val="bg1"/>
                </a:solidFill>
              </a:rPr>
              <a:t>Markets</a:t>
            </a:r>
            <a:r>
              <a:rPr lang="fr-FR" b="1" dirty="0" smtClean="0">
                <a:solidFill>
                  <a:schemeClr val="bg1"/>
                </a:solidFill>
              </a:rPr>
              <a:t> &amp; </a:t>
            </a:r>
            <a:r>
              <a:rPr lang="fr-FR" b="1" dirty="0" err="1" smtClean="0">
                <a:solidFill>
                  <a:schemeClr val="bg1"/>
                </a:solidFill>
              </a:rPr>
              <a:t>Examples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651932"/>
            <a:ext cx="508000" cy="287338"/>
            <a:chOff x="339" y="890"/>
            <a:chExt cx="320" cy="181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339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477" y="981"/>
              <a:ext cx="46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flipV="1">
              <a:off x="477" y="981"/>
              <a:ext cx="181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 flipV="1">
              <a:off x="522" y="890"/>
              <a:ext cx="137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" name="Image 24" descr="Avion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68760"/>
            <a:ext cx="8136904" cy="4824536"/>
          </a:xfrm>
          <a:prstGeom prst="rect">
            <a:avLst/>
          </a:prstGeom>
        </p:spPr>
      </p:pic>
      <p:pic>
        <p:nvPicPr>
          <p:cNvPr id="29" name="Image 28" descr="D444 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70667">
            <a:off x="2480330" y="4982411"/>
            <a:ext cx="4185695" cy="282363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07950" y="404664"/>
            <a:ext cx="288925" cy="5904061"/>
            <a:chOff x="249" y="480"/>
            <a:chExt cx="182" cy="3494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 flipH="1" flipV="1">
              <a:off x="249" y="3837"/>
              <a:ext cx="9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49" y="3837"/>
              <a:ext cx="9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340" y="3882"/>
              <a:ext cx="91" cy="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340" y="480"/>
              <a:ext cx="0" cy="340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" name="Rectangle 24"/>
          <p:cNvSpPr txBox="1">
            <a:spLocks noChangeArrowheads="1"/>
          </p:cNvSpPr>
          <p:nvPr/>
        </p:nvSpPr>
        <p:spPr>
          <a:xfrm>
            <a:off x="827584" y="620688"/>
            <a:ext cx="7776864" cy="3603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</a:t>
            </a:r>
            <a:r>
              <a:rPr kumimoji="0" lang="en-GB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| Plants &amp; Machines | Electric &amp; Electronic | Military | Specials</a:t>
            </a:r>
            <a:endParaRPr kumimoji="0" lang="fr-FR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27584" y="938948"/>
            <a:ext cx="7776864" cy="360362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chemeClr val="bg1"/>
                </a:solidFill>
              </a:rPr>
              <a:t>Trains &gt; Driver seat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30" name="Image 29" descr="IMG_044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4480603" cy="4824536"/>
          </a:xfrm>
          <a:prstGeom prst="rect">
            <a:avLst/>
          </a:prstGeom>
        </p:spPr>
      </p:pic>
      <p:pic>
        <p:nvPicPr>
          <p:cNvPr id="31" name="Image 30" descr="IMG_043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7093" y="1268760"/>
            <a:ext cx="3965908" cy="27363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779912" y="4725144"/>
            <a:ext cx="4896544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3" name="Object 2"/>
          <p:cNvGraphicFramePr>
            <a:graphicFrameLocks noChangeAspect="1"/>
          </p:cNvGraphicFramePr>
          <p:nvPr/>
        </p:nvGraphicFramePr>
        <p:xfrm>
          <a:off x="3851920" y="4725144"/>
          <a:ext cx="4772025" cy="1343025"/>
        </p:xfrm>
        <a:graphic>
          <a:graphicData uri="http://schemas.openxmlformats.org/presentationml/2006/ole">
            <p:oleObj spid="_x0000_s7170" name="Feuille de calcul" r:id="rId7" imgW="4771898" imgH="1342957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1094</Words>
  <Application>Microsoft Office PowerPoint</Application>
  <PresentationFormat>Affichage à l'écran (4:3)</PresentationFormat>
  <Paragraphs>321</Paragraphs>
  <Slides>42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4" baseType="lpstr">
      <vt:lpstr>Thème Office</vt:lpstr>
      <vt:lpstr>Feuille Microsoft Office Excel</vt:lpstr>
      <vt:lpstr>Diapositive 1</vt:lpstr>
      <vt:lpstr>Aerospace</vt:lpstr>
      <vt:lpstr>Aerospace : Cockpit sliding with D444</vt:lpstr>
      <vt:lpstr>Aerospace : Flight radome</vt:lpstr>
      <vt:lpstr>Boats : Access door</vt:lpstr>
      <vt:lpstr>Trains &gt; Batteries drawers </vt:lpstr>
      <vt:lpstr>Trains &gt; Doors</vt:lpstr>
      <vt:lpstr>Trains &gt; Maintenance access</vt:lpstr>
      <vt:lpstr>Trains &gt; Driver seat</vt:lpstr>
      <vt:lpstr>Vehicles &gt; SUV furbishing</vt:lpstr>
      <vt:lpstr>Vehicles &gt; Coach door</vt:lpstr>
      <vt:lpstr>Vehicles &gt; Extension</vt:lpstr>
      <vt:lpstr>Vehicles &gt; Street vendors – workshop vans</vt:lpstr>
      <vt:lpstr>Vehicles &gt; Ambulances</vt:lpstr>
      <vt:lpstr>Vehicles &gt; Emergency </vt:lpstr>
      <vt:lpstr>Vehicles &gt; special</vt:lpstr>
      <vt:lpstr>Production line</vt:lpstr>
      <vt:lpstr>Production line</vt:lpstr>
      <vt:lpstr>Clean Rooms</vt:lpstr>
      <vt:lpstr>Compressors</vt:lpstr>
      <vt:lpstr>Food industry machines</vt:lpstr>
      <vt:lpstr>Production lines feeding</vt:lpstr>
      <vt:lpstr>Machines guards and covers</vt:lpstr>
      <vt:lpstr>Furnaces</vt:lpstr>
      <vt:lpstr>Safes</vt:lpstr>
      <vt:lpstr>Transfer drawer (DD slides)</vt:lpstr>
      <vt:lpstr>Postal sorting machine</vt:lpstr>
      <vt:lpstr>Diapositive 28</vt:lpstr>
      <vt:lpstr>19” racks </vt:lpstr>
      <vt:lpstr>UPS Racks </vt:lpstr>
      <vt:lpstr>Electronic Racks </vt:lpstr>
      <vt:lpstr>Diapositive 32</vt:lpstr>
      <vt:lpstr>Stretcher drawer</vt:lpstr>
      <vt:lpstr>Mobile compressor unit</vt:lpstr>
      <vt:lpstr>Screen &amp; radar display</vt:lpstr>
      <vt:lpstr>Tanks : drawers</vt:lpstr>
      <vt:lpstr>Tanks : seats</vt:lpstr>
      <vt:lpstr>Simulator</vt:lpstr>
      <vt:lpstr>Diapositive 39</vt:lpstr>
      <vt:lpstr>Observatory</vt:lpstr>
      <vt:lpstr>Fire Place cover</vt:lpstr>
      <vt:lpstr>Kitchen cooker hoods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Frederic Couppey</dc:creator>
  <cp:lastModifiedBy>Frederic Couppey</cp:lastModifiedBy>
  <cp:revision>79</cp:revision>
  <dcterms:created xsi:type="dcterms:W3CDTF">2013-12-24T07:18:10Z</dcterms:created>
  <dcterms:modified xsi:type="dcterms:W3CDTF">2014-06-19T16:00:04Z</dcterms:modified>
</cp:coreProperties>
</file>